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0"/>
  </p:notesMasterIdLst>
  <p:handoutMasterIdLst>
    <p:handoutMasterId r:id="rId21"/>
  </p:handoutMasterIdLst>
  <p:sldIdLst>
    <p:sldId id="258" r:id="rId2"/>
    <p:sldId id="264" r:id="rId3"/>
    <p:sldId id="272" r:id="rId4"/>
    <p:sldId id="273" r:id="rId5"/>
    <p:sldId id="266" r:id="rId6"/>
    <p:sldId id="274" r:id="rId7"/>
    <p:sldId id="267" r:id="rId8"/>
    <p:sldId id="270" r:id="rId9"/>
    <p:sldId id="271" r:id="rId10"/>
    <p:sldId id="276" r:id="rId11"/>
    <p:sldId id="277" r:id="rId12"/>
    <p:sldId id="278" r:id="rId13"/>
    <p:sldId id="281" r:id="rId14"/>
    <p:sldId id="282" r:id="rId15"/>
    <p:sldId id="285" r:id="rId16"/>
    <p:sldId id="286" r:id="rId17"/>
    <p:sldId id="289" r:id="rId18"/>
    <p:sldId id="290" r:id="rId19"/>
  </p:sldIdLst>
  <p:sldSz cx="9144000" cy="6858000" type="screen4x3"/>
  <p:notesSz cx="10234613" cy="7099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236">
          <p15:clr>
            <a:srgbClr val="A4A3A4"/>
          </p15:clr>
        </p15:guide>
        <p15:guide id="2" pos="32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81" d="100"/>
          <a:sy n="81" d="100"/>
        </p:scale>
        <p:origin x="-156" y="-36"/>
      </p:cViewPr>
      <p:guideLst>
        <p:guide orient="horz" pos="2160"/>
        <p:guide pos="2880"/>
      </p:guideLst>
    </p:cSldViewPr>
  </p:slideViewPr>
  <p:notesTextViewPr>
    <p:cViewPr>
      <p:scale>
        <a:sx n="100" d="100"/>
        <a:sy n="100" d="100"/>
      </p:scale>
      <p:origin x="0" y="0"/>
    </p:cViewPr>
  </p:notesTextViewPr>
  <p:notesViewPr>
    <p:cSldViewPr>
      <p:cViewPr varScale="1">
        <p:scale>
          <a:sx n="71" d="100"/>
          <a:sy n="71" d="100"/>
        </p:scale>
        <p:origin x="-2208" y="-114"/>
      </p:cViewPr>
      <p:guideLst>
        <p:guide orient="horz" pos="2236"/>
        <p:guide pos="32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5" Type="http://schemas.openxmlformats.org/officeDocument/2006/relationships/image" Target="../media/image20.wmf"/><Relationship Id="rId4"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5" Type="http://schemas.openxmlformats.org/officeDocument/2006/relationships/image" Target="../media/image30.wmf"/><Relationship Id="rId4"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434999" cy="354965"/>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5797248" y="0"/>
            <a:ext cx="4434999" cy="354965"/>
          </a:xfrm>
          <a:prstGeom prst="rect">
            <a:avLst/>
          </a:prstGeom>
        </p:spPr>
        <p:txBody>
          <a:bodyPr vert="horz" lIns="96661" tIns="48331" rIns="96661" bIns="48331" rtlCol="0"/>
          <a:lstStyle>
            <a:lvl1pPr algn="r">
              <a:defRPr sz="1300"/>
            </a:lvl1pPr>
          </a:lstStyle>
          <a:p>
            <a:fld id="{0D4401D5-BB09-42C9-96BB-BD451BCF4E84}" type="datetimeFigureOut">
              <a:rPr lang="en-US" smtClean="0"/>
              <a:pPr/>
              <a:t>1/19/2018</a:t>
            </a:fld>
            <a:endParaRPr lang="en-US"/>
          </a:p>
        </p:txBody>
      </p:sp>
      <p:sp>
        <p:nvSpPr>
          <p:cNvPr id="4" name="Footer Placeholder 3"/>
          <p:cNvSpPr>
            <a:spLocks noGrp="1"/>
          </p:cNvSpPr>
          <p:nvPr>
            <p:ph type="ftr" sz="quarter" idx="2"/>
          </p:nvPr>
        </p:nvSpPr>
        <p:spPr>
          <a:xfrm>
            <a:off x="1" y="6743103"/>
            <a:ext cx="4434999" cy="354965"/>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5797248" y="6743103"/>
            <a:ext cx="4434999" cy="354965"/>
          </a:xfrm>
          <a:prstGeom prst="rect">
            <a:avLst/>
          </a:prstGeom>
        </p:spPr>
        <p:txBody>
          <a:bodyPr vert="horz" lIns="96661" tIns="48331" rIns="96661" bIns="48331" rtlCol="0" anchor="b"/>
          <a:lstStyle>
            <a:lvl1pPr algn="r">
              <a:defRPr sz="1300"/>
            </a:lvl1pPr>
          </a:lstStyle>
          <a:p>
            <a:fld id="{7D9A086C-9F62-415B-BFBD-5BA5487C7E5F}" type="slidenum">
              <a:rPr lang="en-US" smtClean="0"/>
              <a:pPr/>
              <a:t>‹#›</a:t>
            </a:fld>
            <a:endParaRPr lang="en-US"/>
          </a:p>
        </p:txBody>
      </p:sp>
    </p:spTree>
    <p:extLst>
      <p:ext uri="{BB962C8B-B14F-4D97-AF65-F5344CB8AC3E}">
        <p14:creationId xmlns:p14="http://schemas.microsoft.com/office/powerpoint/2010/main" val="51968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434999" cy="354965"/>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5797248" y="0"/>
            <a:ext cx="4434999" cy="354965"/>
          </a:xfrm>
          <a:prstGeom prst="rect">
            <a:avLst/>
          </a:prstGeom>
        </p:spPr>
        <p:txBody>
          <a:bodyPr vert="horz" lIns="96661" tIns="48331" rIns="96661" bIns="48331" rtlCol="0"/>
          <a:lstStyle>
            <a:lvl1pPr algn="r">
              <a:defRPr sz="1300"/>
            </a:lvl1pPr>
          </a:lstStyle>
          <a:p>
            <a:fld id="{88B61AC7-0D60-419A-A160-8F3333A4A120}" type="datetimeFigureOut">
              <a:rPr lang="en-US" smtClean="0"/>
              <a:pPr/>
              <a:t>1/19/2018</a:t>
            </a:fld>
            <a:endParaRPr lang="en-US"/>
          </a:p>
        </p:txBody>
      </p:sp>
      <p:sp>
        <p:nvSpPr>
          <p:cNvPr id="4" name="Slide Image Placeholder 3"/>
          <p:cNvSpPr>
            <a:spLocks noGrp="1" noRot="1" noChangeAspect="1"/>
          </p:cNvSpPr>
          <p:nvPr>
            <p:ph type="sldImg" idx="2"/>
          </p:nvPr>
        </p:nvSpPr>
        <p:spPr>
          <a:xfrm>
            <a:off x="3341688" y="531813"/>
            <a:ext cx="3552825" cy="2663825"/>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1023463" y="3372168"/>
            <a:ext cx="8187690" cy="3194685"/>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743103"/>
            <a:ext cx="4434999" cy="354965"/>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5797248" y="6743103"/>
            <a:ext cx="4434999" cy="354965"/>
          </a:xfrm>
          <a:prstGeom prst="rect">
            <a:avLst/>
          </a:prstGeom>
        </p:spPr>
        <p:txBody>
          <a:bodyPr vert="horz" lIns="96661" tIns="48331" rIns="96661" bIns="48331" rtlCol="0" anchor="b"/>
          <a:lstStyle>
            <a:lvl1pPr algn="r">
              <a:defRPr sz="1300"/>
            </a:lvl1pPr>
          </a:lstStyle>
          <a:p>
            <a:fld id="{A4569257-BFEC-4F0D-8BC6-C9C5FC550FF1}" type="slidenum">
              <a:rPr lang="en-US" smtClean="0"/>
              <a:pPr/>
              <a:t>‹#›</a:t>
            </a:fld>
            <a:endParaRPr lang="en-US"/>
          </a:p>
        </p:txBody>
      </p:sp>
    </p:spTree>
    <p:extLst>
      <p:ext uri="{BB962C8B-B14F-4D97-AF65-F5344CB8AC3E}">
        <p14:creationId xmlns:p14="http://schemas.microsoft.com/office/powerpoint/2010/main" val="4183386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0935C93-64F7-4745-863B-6164FAB9D8E3}" type="slidenum">
              <a:rPr lang="en-US"/>
              <a:pPr/>
              <a:t>2</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82033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68A67D-795D-4E72-B46B-B0B50132D699}" type="slidenum">
              <a:rPr lang="en-US"/>
              <a:pPr/>
              <a:t>3</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64331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68A67D-795D-4E72-B46B-B0B50132D699}" type="slidenum">
              <a:rPr lang="en-US"/>
              <a:pPr/>
              <a:t>4</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02249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F8B84D-60E2-42EA-AA8C-C49979E33A47}" type="slidenum">
              <a:rPr lang="en-US"/>
              <a:pPr/>
              <a:t>5</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1004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F8B84D-60E2-42EA-AA8C-C49979E33A47}" type="slidenum">
              <a:rPr lang="en-US"/>
              <a:pPr/>
              <a:t>6</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89467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25D98A-810A-4D44-9A52-337E3887A0DE}" type="slidenum">
              <a:rPr lang="en-US"/>
              <a:pPr/>
              <a:t>7</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49313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7CE2B0-A8B1-4B93-AB57-FD08818963AD}" type="slidenum">
              <a:rPr lang="en-US"/>
              <a:pPr/>
              <a:t>8</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75455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49805C-A2C3-48E2-9D68-E1420B7DE674}" type="slidenum">
              <a:rPr lang="en-US"/>
              <a:pPr/>
              <a:t>9</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42982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49805C-A2C3-48E2-9D68-E1420B7DE674}" type="slidenum">
              <a:rPr lang="en-US"/>
              <a:pPr/>
              <a:t>10</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88027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9"/>
          <p:cNvSpPr>
            <a:spLocks noGrp="1" noChangeArrowheads="1"/>
          </p:cNvSpPr>
          <p:nvPr>
            <p:ph type="dt" sz="half" idx="10"/>
          </p:nvPr>
        </p:nvSpPr>
        <p:spPr>
          <a:ln/>
        </p:spPr>
        <p:txBody>
          <a:bodyPr/>
          <a:lstStyle>
            <a:lvl1pPr>
              <a:defRPr/>
            </a:lvl1pPr>
          </a:lstStyle>
          <a:p>
            <a:fld id="{9DE76F21-A071-4C6C-81F0-2257A36473E0}" type="datetime1">
              <a:rPr lang="en-US" smtClean="0"/>
              <a:pPr/>
              <a:t>1/19/2018</a:t>
            </a:fld>
            <a:endParaRPr lang="en-US" dirty="0"/>
          </a:p>
        </p:txBody>
      </p:sp>
      <p:sp>
        <p:nvSpPr>
          <p:cNvPr id="5" name="Rectangle 10"/>
          <p:cNvSpPr>
            <a:spLocks noGrp="1" noChangeArrowheads="1"/>
          </p:cNvSpPr>
          <p:nvPr>
            <p:ph type="ftr" sz="quarter" idx="11"/>
          </p:nvPr>
        </p:nvSpPr>
        <p:spPr>
          <a:ln/>
        </p:spPr>
        <p:txBody>
          <a:bodyPr/>
          <a:lstStyle>
            <a:lvl1pPr>
              <a:defRPr/>
            </a:lvl1pPr>
          </a:lstStyle>
          <a:p>
            <a:endParaRPr lang="en-US"/>
          </a:p>
        </p:txBody>
      </p:sp>
      <p:sp>
        <p:nvSpPr>
          <p:cNvPr id="6" name="Rectangle 11"/>
          <p:cNvSpPr>
            <a:spLocks noGrp="1" noChangeArrowheads="1"/>
          </p:cNvSpPr>
          <p:nvPr>
            <p:ph type="sldNum" sz="quarter" idx="12"/>
          </p:nvPr>
        </p:nvSpPr>
        <p:spPr>
          <a:ln/>
        </p:spPr>
        <p:txBody>
          <a:bodyPr/>
          <a:lstStyle>
            <a:lvl1pPr>
              <a:defRPr/>
            </a:lvl1pPr>
          </a:lstStyle>
          <a:p>
            <a:fld id="{3FD5032F-D114-428C-A705-DA6E2CA8D2B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dt" sz="half" idx="10"/>
          </p:nvPr>
        </p:nvSpPr>
        <p:spPr>
          <a:ln/>
        </p:spPr>
        <p:txBody>
          <a:bodyPr/>
          <a:lstStyle>
            <a:lvl1pPr>
              <a:defRPr/>
            </a:lvl1pPr>
          </a:lstStyle>
          <a:p>
            <a:fld id="{650ECD5D-F008-49FD-9C0F-22F0F78A5D03}" type="datetime1">
              <a:rPr lang="en-US" smtClean="0"/>
              <a:pPr/>
              <a:t>1/19/2018</a:t>
            </a:fld>
            <a:endParaRPr lang="en-US"/>
          </a:p>
        </p:txBody>
      </p:sp>
      <p:sp>
        <p:nvSpPr>
          <p:cNvPr id="5" name="Rectangle 10"/>
          <p:cNvSpPr>
            <a:spLocks noGrp="1" noChangeArrowheads="1"/>
          </p:cNvSpPr>
          <p:nvPr>
            <p:ph type="ftr" sz="quarter" idx="11"/>
          </p:nvPr>
        </p:nvSpPr>
        <p:spPr>
          <a:ln/>
        </p:spPr>
        <p:txBody>
          <a:bodyPr/>
          <a:lstStyle>
            <a:lvl1pPr>
              <a:defRPr/>
            </a:lvl1pPr>
          </a:lstStyle>
          <a:p>
            <a:endParaRPr lang="en-US"/>
          </a:p>
        </p:txBody>
      </p:sp>
      <p:sp>
        <p:nvSpPr>
          <p:cNvPr id="6" name="Rectangle 11"/>
          <p:cNvSpPr>
            <a:spLocks noGrp="1" noChangeArrowheads="1"/>
          </p:cNvSpPr>
          <p:nvPr>
            <p:ph type="sldNum" sz="quarter" idx="12"/>
          </p:nvPr>
        </p:nvSpPr>
        <p:spPr>
          <a:ln/>
        </p:spPr>
        <p:txBody>
          <a:bodyPr/>
          <a:lstStyle>
            <a:lvl1pPr>
              <a:defRPr/>
            </a:lvl1pPr>
          </a:lstStyle>
          <a:p>
            <a:fld id="{3FD5032F-D114-428C-A705-DA6E2CA8D2B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5626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dt" sz="half" idx="10"/>
          </p:nvPr>
        </p:nvSpPr>
        <p:spPr>
          <a:ln/>
        </p:spPr>
        <p:txBody>
          <a:bodyPr/>
          <a:lstStyle>
            <a:lvl1pPr>
              <a:defRPr/>
            </a:lvl1pPr>
          </a:lstStyle>
          <a:p>
            <a:fld id="{6BEFE690-E0C6-4A6B-9325-490FE2A47434}" type="datetime1">
              <a:rPr lang="en-US" smtClean="0"/>
              <a:pPr/>
              <a:t>1/19/2018</a:t>
            </a:fld>
            <a:endParaRPr lang="en-US"/>
          </a:p>
        </p:txBody>
      </p:sp>
      <p:sp>
        <p:nvSpPr>
          <p:cNvPr id="5" name="Rectangle 10"/>
          <p:cNvSpPr>
            <a:spLocks noGrp="1" noChangeArrowheads="1"/>
          </p:cNvSpPr>
          <p:nvPr>
            <p:ph type="ftr" sz="quarter" idx="11"/>
          </p:nvPr>
        </p:nvSpPr>
        <p:spPr>
          <a:ln/>
        </p:spPr>
        <p:txBody>
          <a:bodyPr/>
          <a:lstStyle>
            <a:lvl1pPr>
              <a:defRPr/>
            </a:lvl1pPr>
          </a:lstStyle>
          <a:p>
            <a:endParaRPr lang="en-US"/>
          </a:p>
        </p:txBody>
      </p:sp>
      <p:sp>
        <p:nvSpPr>
          <p:cNvPr id="6" name="Rectangle 11"/>
          <p:cNvSpPr>
            <a:spLocks noGrp="1" noChangeArrowheads="1"/>
          </p:cNvSpPr>
          <p:nvPr>
            <p:ph type="sldNum" sz="quarter" idx="12"/>
          </p:nvPr>
        </p:nvSpPr>
        <p:spPr>
          <a:ln/>
        </p:spPr>
        <p:txBody>
          <a:bodyPr/>
          <a:lstStyle>
            <a:lvl1pPr>
              <a:defRPr/>
            </a:lvl1pPr>
          </a:lstStyle>
          <a:p>
            <a:fld id="{3FD5032F-D114-428C-A705-DA6E2CA8D2B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1900">
                <a:latin typeface="Tahoma" pitchFamily="34" charset="0"/>
                <a:cs typeface="Tahoma" pitchFamily="34" charset="0"/>
              </a:defRPr>
            </a:lvl1pPr>
            <a:lvl2pPr>
              <a:defRPr sz="1900">
                <a:latin typeface="Tahoma" pitchFamily="34" charset="0"/>
                <a:cs typeface="Tahoma" pitchFamily="34" charset="0"/>
              </a:defRPr>
            </a:lvl2pPr>
            <a:lvl3pPr>
              <a:defRPr sz="1900">
                <a:latin typeface="Tahoma" pitchFamily="34" charset="0"/>
                <a:cs typeface="Tahoma" pitchFamily="34" charset="0"/>
              </a:defRPr>
            </a:lvl3pPr>
            <a:lvl4pPr>
              <a:defRPr sz="1900">
                <a:latin typeface="Tahoma" pitchFamily="34" charset="0"/>
                <a:cs typeface="Tahoma" pitchFamily="34" charset="0"/>
              </a:defRPr>
            </a:lvl4pPr>
            <a:lvl5pPr>
              <a:defRPr sz="1900">
                <a:latin typeface="Tahoma"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dt" sz="half" idx="10"/>
          </p:nvPr>
        </p:nvSpPr>
        <p:spPr>
          <a:ln/>
        </p:spPr>
        <p:txBody>
          <a:bodyPr/>
          <a:lstStyle>
            <a:lvl1pPr>
              <a:defRPr/>
            </a:lvl1pPr>
          </a:lstStyle>
          <a:p>
            <a:fld id="{711B075F-F70E-477A-9701-691DD98013E1}" type="datetime1">
              <a:rPr lang="en-US" smtClean="0"/>
              <a:pPr/>
              <a:t>1/19/2018</a:t>
            </a:fld>
            <a:endParaRPr lang="en-US"/>
          </a:p>
        </p:txBody>
      </p:sp>
      <p:sp>
        <p:nvSpPr>
          <p:cNvPr id="5" name="Rectangle 10"/>
          <p:cNvSpPr>
            <a:spLocks noGrp="1" noChangeArrowheads="1"/>
          </p:cNvSpPr>
          <p:nvPr>
            <p:ph type="ftr" sz="quarter" idx="11"/>
          </p:nvPr>
        </p:nvSpPr>
        <p:spPr>
          <a:ln/>
        </p:spPr>
        <p:txBody>
          <a:bodyPr/>
          <a:lstStyle>
            <a:lvl1pPr>
              <a:defRPr/>
            </a:lvl1pPr>
          </a:lstStyle>
          <a:p>
            <a:endParaRPr lang="en-US"/>
          </a:p>
        </p:txBody>
      </p:sp>
      <p:sp>
        <p:nvSpPr>
          <p:cNvPr id="6" name="Rectangle 11"/>
          <p:cNvSpPr>
            <a:spLocks noGrp="1" noChangeArrowheads="1"/>
          </p:cNvSpPr>
          <p:nvPr>
            <p:ph type="sldNum" sz="quarter" idx="12"/>
          </p:nvPr>
        </p:nvSpPr>
        <p:spPr>
          <a:ln/>
        </p:spPr>
        <p:txBody>
          <a:bodyPr/>
          <a:lstStyle>
            <a:lvl1pPr>
              <a:defRPr/>
            </a:lvl1pPr>
          </a:lstStyle>
          <a:p>
            <a:fld id="{3FD5032F-D114-428C-A705-DA6E2CA8D2B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fld id="{E6254F5F-8068-4A9D-B083-0AF8DB5EC0EB}" type="datetime1">
              <a:rPr lang="en-US" smtClean="0"/>
              <a:pPr/>
              <a:t>1/19/2018</a:t>
            </a:fld>
            <a:endParaRPr lang="en-US"/>
          </a:p>
        </p:txBody>
      </p:sp>
      <p:sp>
        <p:nvSpPr>
          <p:cNvPr id="5" name="Rectangle 10"/>
          <p:cNvSpPr>
            <a:spLocks noGrp="1" noChangeArrowheads="1"/>
          </p:cNvSpPr>
          <p:nvPr>
            <p:ph type="ftr" sz="quarter" idx="11"/>
          </p:nvPr>
        </p:nvSpPr>
        <p:spPr>
          <a:ln/>
        </p:spPr>
        <p:txBody>
          <a:bodyPr/>
          <a:lstStyle>
            <a:lvl1pPr>
              <a:defRPr/>
            </a:lvl1pPr>
          </a:lstStyle>
          <a:p>
            <a:endParaRPr lang="en-US"/>
          </a:p>
        </p:txBody>
      </p:sp>
      <p:sp>
        <p:nvSpPr>
          <p:cNvPr id="6" name="Rectangle 11"/>
          <p:cNvSpPr>
            <a:spLocks noGrp="1" noChangeArrowheads="1"/>
          </p:cNvSpPr>
          <p:nvPr>
            <p:ph type="sldNum" sz="quarter" idx="12"/>
          </p:nvPr>
        </p:nvSpPr>
        <p:spPr>
          <a:ln/>
        </p:spPr>
        <p:txBody>
          <a:bodyPr/>
          <a:lstStyle>
            <a:lvl1pPr>
              <a:defRPr/>
            </a:lvl1pPr>
          </a:lstStyle>
          <a:p>
            <a:fld id="{3FD5032F-D114-428C-A705-DA6E2CA8D2B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85800" y="1447800"/>
            <a:ext cx="3810000" cy="4495800"/>
          </a:xfrm>
        </p:spPr>
        <p:txBody>
          <a:bodyPr/>
          <a:lstStyle>
            <a:lvl1pPr>
              <a:defRPr sz="1900"/>
            </a:lvl1pPr>
            <a:lvl2pPr>
              <a:defRPr sz="1900"/>
            </a:lvl2pPr>
            <a:lvl3pPr>
              <a:defRPr sz="1900"/>
            </a:lvl3pPr>
            <a:lvl4pPr>
              <a:defRPr sz="1900"/>
            </a:lvl4pPr>
            <a:lvl5pPr>
              <a:defRPr sz="19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0"/>
            <a:ext cx="3810000" cy="4495800"/>
          </a:xfrm>
        </p:spPr>
        <p:txBody>
          <a:bodyPr/>
          <a:lstStyle>
            <a:lvl1pPr>
              <a:defRPr sz="1900">
                <a:latin typeface="Tahoma" pitchFamily="34" charset="0"/>
                <a:cs typeface="Tahoma" pitchFamily="34" charset="0"/>
              </a:defRPr>
            </a:lvl1pPr>
            <a:lvl2pPr>
              <a:defRPr sz="1900">
                <a:latin typeface="Tahoma" pitchFamily="34" charset="0"/>
                <a:cs typeface="Tahoma" pitchFamily="34" charset="0"/>
              </a:defRPr>
            </a:lvl2pPr>
            <a:lvl3pPr>
              <a:defRPr sz="1900">
                <a:latin typeface="Tahoma" pitchFamily="34" charset="0"/>
                <a:cs typeface="Tahoma" pitchFamily="34" charset="0"/>
              </a:defRPr>
            </a:lvl3pPr>
            <a:lvl4pPr>
              <a:defRPr sz="1900">
                <a:latin typeface="Tahoma" pitchFamily="34" charset="0"/>
                <a:cs typeface="Tahoma" pitchFamily="34" charset="0"/>
              </a:defRPr>
            </a:lvl4pPr>
            <a:lvl5pPr>
              <a:defRPr sz="19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9"/>
          <p:cNvSpPr>
            <a:spLocks noGrp="1" noChangeArrowheads="1"/>
          </p:cNvSpPr>
          <p:nvPr>
            <p:ph type="dt" sz="half" idx="10"/>
          </p:nvPr>
        </p:nvSpPr>
        <p:spPr>
          <a:ln/>
        </p:spPr>
        <p:txBody>
          <a:bodyPr/>
          <a:lstStyle>
            <a:lvl1pPr>
              <a:defRPr/>
            </a:lvl1pPr>
          </a:lstStyle>
          <a:p>
            <a:fld id="{46BFC55A-7392-4621-B6C7-E0B34C5DB35A}" type="datetime1">
              <a:rPr lang="en-US" smtClean="0"/>
              <a:pPr/>
              <a:t>1/19/2018</a:t>
            </a:fld>
            <a:endParaRPr lang="en-US"/>
          </a:p>
        </p:txBody>
      </p:sp>
      <p:sp>
        <p:nvSpPr>
          <p:cNvPr id="6" name="Rectangle 10"/>
          <p:cNvSpPr>
            <a:spLocks noGrp="1" noChangeArrowheads="1"/>
          </p:cNvSpPr>
          <p:nvPr>
            <p:ph type="ftr" sz="quarter" idx="11"/>
          </p:nvPr>
        </p:nvSpPr>
        <p:spPr>
          <a:ln/>
        </p:spPr>
        <p:txBody>
          <a:bodyPr/>
          <a:lstStyle>
            <a:lvl1pPr>
              <a:defRPr/>
            </a:lvl1pPr>
          </a:lstStyle>
          <a:p>
            <a:endParaRPr lang="en-US"/>
          </a:p>
        </p:txBody>
      </p:sp>
      <p:sp>
        <p:nvSpPr>
          <p:cNvPr id="7" name="Rectangle 11"/>
          <p:cNvSpPr>
            <a:spLocks noGrp="1" noChangeArrowheads="1"/>
          </p:cNvSpPr>
          <p:nvPr>
            <p:ph type="sldNum" sz="quarter" idx="12"/>
          </p:nvPr>
        </p:nvSpPr>
        <p:spPr>
          <a:ln/>
        </p:spPr>
        <p:txBody>
          <a:bodyPr/>
          <a:lstStyle>
            <a:lvl1pPr>
              <a:defRPr/>
            </a:lvl1pPr>
          </a:lstStyle>
          <a:p>
            <a:fld id="{3FD5032F-D114-428C-A705-DA6E2CA8D2B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900"/>
            </a:lvl1pPr>
            <a:lvl2pPr>
              <a:defRPr sz="1900"/>
            </a:lvl2pPr>
            <a:lvl3pPr>
              <a:defRPr sz="1900"/>
            </a:lvl3pPr>
            <a:lvl4pPr>
              <a:defRPr sz="1900"/>
            </a:lvl4pPr>
            <a:lvl5pPr>
              <a:defRPr sz="19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900"/>
            </a:lvl1pPr>
            <a:lvl2pPr>
              <a:defRPr sz="1900"/>
            </a:lvl2pPr>
            <a:lvl3pPr>
              <a:defRPr sz="1900"/>
            </a:lvl3pPr>
            <a:lvl4pPr>
              <a:defRPr sz="1900"/>
            </a:lvl4pPr>
            <a:lvl5pPr>
              <a:defRPr sz="19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dt" sz="half" idx="10"/>
          </p:nvPr>
        </p:nvSpPr>
        <p:spPr>
          <a:ln/>
        </p:spPr>
        <p:txBody>
          <a:bodyPr/>
          <a:lstStyle>
            <a:lvl1pPr>
              <a:defRPr/>
            </a:lvl1pPr>
          </a:lstStyle>
          <a:p>
            <a:fld id="{ED28608F-C848-40CB-A749-C965EAB97000}" type="datetime1">
              <a:rPr lang="en-US" smtClean="0"/>
              <a:pPr/>
              <a:t>1/19/2018</a:t>
            </a:fld>
            <a:endParaRPr lang="en-US"/>
          </a:p>
        </p:txBody>
      </p:sp>
      <p:sp>
        <p:nvSpPr>
          <p:cNvPr id="8" name="Rectangle 10"/>
          <p:cNvSpPr>
            <a:spLocks noGrp="1" noChangeArrowheads="1"/>
          </p:cNvSpPr>
          <p:nvPr>
            <p:ph type="ftr" sz="quarter" idx="11"/>
          </p:nvPr>
        </p:nvSpPr>
        <p:spPr>
          <a:ln/>
        </p:spPr>
        <p:txBody>
          <a:bodyPr/>
          <a:lstStyle>
            <a:lvl1pPr>
              <a:defRPr/>
            </a:lvl1pPr>
          </a:lstStyle>
          <a:p>
            <a:endParaRPr lang="en-US"/>
          </a:p>
        </p:txBody>
      </p:sp>
      <p:sp>
        <p:nvSpPr>
          <p:cNvPr id="9" name="Rectangle 11"/>
          <p:cNvSpPr>
            <a:spLocks noGrp="1" noChangeArrowheads="1"/>
          </p:cNvSpPr>
          <p:nvPr>
            <p:ph type="sldNum" sz="quarter" idx="12"/>
          </p:nvPr>
        </p:nvSpPr>
        <p:spPr>
          <a:ln/>
        </p:spPr>
        <p:txBody>
          <a:bodyPr/>
          <a:lstStyle>
            <a:lvl1pPr>
              <a:defRPr/>
            </a:lvl1pPr>
          </a:lstStyle>
          <a:p>
            <a:fld id="{3FD5032F-D114-428C-A705-DA6E2CA8D2B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fld id="{C78DCDFB-718B-4DFD-8EFD-408C4AC81119}" type="datetime1">
              <a:rPr lang="en-US" smtClean="0"/>
              <a:pPr/>
              <a:t>1/19/2018</a:t>
            </a:fld>
            <a:endParaRPr lang="en-US"/>
          </a:p>
        </p:txBody>
      </p:sp>
      <p:sp>
        <p:nvSpPr>
          <p:cNvPr id="4" name="Rectangle 10"/>
          <p:cNvSpPr>
            <a:spLocks noGrp="1" noChangeArrowheads="1"/>
          </p:cNvSpPr>
          <p:nvPr>
            <p:ph type="ftr" sz="quarter" idx="11"/>
          </p:nvPr>
        </p:nvSpPr>
        <p:spPr>
          <a:ln/>
        </p:spPr>
        <p:txBody>
          <a:bodyPr/>
          <a:lstStyle>
            <a:lvl1pPr>
              <a:defRPr/>
            </a:lvl1pPr>
          </a:lstStyle>
          <a:p>
            <a:endParaRPr lang="en-US"/>
          </a:p>
        </p:txBody>
      </p:sp>
      <p:sp>
        <p:nvSpPr>
          <p:cNvPr id="5" name="Rectangle 11"/>
          <p:cNvSpPr>
            <a:spLocks noGrp="1" noChangeArrowheads="1"/>
          </p:cNvSpPr>
          <p:nvPr>
            <p:ph type="sldNum" sz="quarter" idx="12"/>
          </p:nvPr>
        </p:nvSpPr>
        <p:spPr>
          <a:ln/>
        </p:spPr>
        <p:txBody>
          <a:bodyPr/>
          <a:lstStyle>
            <a:lvl1pPr>
              <a:defRPr/>
            </a:lvl1pPr>
          </a:lstStyle>
          <a:p>
            <a:fld id="{3FD5032F-D114-428C-A705-DA6E2CA8D2B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fld id="{602DB2BB-B30B-4307-B7B7-945A9BBEBE3D}" type="datetime1">
              <a:rPr lang="en-US" smtClean="0"/>
              <a:pPr/>
              <a:t>1/19/2018</a:t>
            </a:fld>
            <a:endParaRPr lang="en-US"/>
          </a:p>
        </p:txBody>
      </p:sp>
      <p:sp>
        <p:nvSpPr>
          <p:cNvPr id="3" name="Rectangle 10"/>
          <p:cNvSpPr>
            <a:spLocks noGrp="1" noChangeArrowheads="1"/>
          </p:cNvSpPr>
          <p:nvPr>
            <p:ph type="ftr" sz="quarter" idx="11"/>
          </p:nvPr>
        </p:nvSpPr>
        <p:spPr>
          <a:ln/>
        </p:spPr>
        <p:txBody>
          <a:bodyPr/>
          <a:lstStyle>
            <a:lvl1pPr>
              <a:defRPr/>
            </a:lvl1pPr>
          </a:lstStyle>
          <a:p>
            <a:endParaRPr lang="en-US"/>
          </a:p>
        </p:txBody>
      </p:sp>
      <p:sp>
        <p:nvSpPr>
          <p:cNvPr id="4" name="Rectangle 11"/>
          <p:cNvSpPr>
            <a:spLocks noGrp="1" noChangeArrowheads="1"/>
          </p:cNvSpPr>
          <p:nvPr>
            <p:ph type="sldNum" sz="quarter" idx="12"/>
          </p:nvPr>
        </p:nvSpPr>
        <p:spPr>
          <a:ln/>
        </p:spPr>
        <p:txBody>
          <a:bodyPr/>
          <a:lstStyle>
            <a:lvl1pPr>
              <a:defRPr/>
            </a:lvl1pPr>
          </a:lstStyle>
          <a:p>
            <a:fld id="{3FD5032F-D114-428C-A705-DA6E2CA8D2B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1900"/>
            </a:lvl1pPr>
            <a:lvl2pPr>
              <a:defRPr sz="1900"/>
            </a:lvl2pPr>
            <a:lvl3pPr>
              <a:defRPr sz="1900"/>
            </a:lvl3pPr>
            <a:lvl4pPr>
              <a:defRPr sz="1900"/>
            </a:lvl4pPr>
            <a:lvl5pPr>
              <a:defRPr sz="19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fld id="{6F9DDE5E-27EE-445D-9912-87D10164C056}" type="datetime1">
              <a:rPr lang="en-US" smtClean="0"/>
              <a:pPr/>
              <a:t>1/19/2018</a:t>
            </a:fld>
            <a:endParaRPr lang="en-US"/>
          </a:p>
        </p:txBody>
      </p:sp>
      <p:sp>
        <p:nvSpPr>
          <p:cNvPr id="6" name="Rectangle 10"/>
          <p:cNvSpPr>
            <a:spLocks noGrp="1" noChangeArrowheads="1"/>
          </p:cNvSpPr>
          <p:nvPr>
            <p:ph type="ftr" sz="quarter" idx="11"/>
          </p:nvPr>
        </p:nvSpPr>
        <p:spPr>
          <a:ln/>
        </p:spPr>
        <p:txBody>
          <a:bodyPr/>
          <a:lstStyle>
            <a:lvl1pPr>
              <a:defRPr/>
            </a:lvl1pPr>
          </a:lstStyle>
          <a:p>
            <a:endParaRPr lang="en-US"/>
          </a:p>
        </p:txBody>
      </p:sp>
      <p:sp>
        <p:nvSpPr>
          <p:cNvPr id="7" name="Rectangle 11"/>
          <p:cNvSpPr>
            <a:spLocks noGrp="1" noChangeArrowheads="1"/>
          </p:cNvSpPr>
          <p:nvPr>
            <p:ph type="sldNum" sz="quarter" idx="12"/>
          </p:nvPr>
        </p:nvSpPr>
        <p:spPr>
          <a:ln/>
        </p:spPr>
        <p:txBody>
          <a:bodyPr/>
          <a:lstStyle>
            <a:lvl1pPr>
              <a:defRPr/>
            </a:lvl1pPr>
          </a:lstStyle>
          <a:p>
            <a:fld id="{3FD5032F-D114-428C-A705-DA6E2CA8D2B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fld id="{4DA75D62-16BB-4C74-B491-ECC49D249444}" type="datetime1">
              <a:rPr lang="en-US" smtClean="0"/>
              <a:pPr/>
              <a:t>1/19/2018</a:t>
            </a:fld>
            <a:endParaRPr lang="en-US"/>
          </a:p>
        </p:txBody>
      </p:sp>
      <p:sp>
        <p:nvSpPr>
          <p:cNvPr id="6" name="Rectangle 10"/>
          <p:cNvSpPr>
            <a:spLocks noGrp="1" noChangeArrowheads="1"/>
          </p:cNvSpPr>
          <p:nvPr>
            <p:ph type="ftr" sz="quarter" idx="11"/>
          </p:nvPr>
        </p:nvSpPr>
        <p:spPr>
          <a:ln/>
        </p:spPr>
        <p:txBody>
          <a:bodyPr/>
          <a:lstStyle>
            <a:lvl1pPr>
              <a:defRPr/>
            </a:lvl1pPr>
          </a:lstStyle>
          <a:p>
            <a:endParaRPr lang="en-US"/>
          </a:p>
        </p:txBody>
      </p:sp>
      <p:sp>
        <p:nvSpPr>
          <p:cNvPr id="7" name="Rectangle 11"/>
          <p:cNvSpPr>
            <a:spLocks noGrp="1" noChangeArrowheads="1"/>
          </p:cNvSpPr>
          <p:nvPr>
            <p:ph type="sldNum" sz="quarter" idx="12"/>
          </p:nvPr>
        </p:nvSpPr>
        <p:spPr>
          <a:ln/>
        </p:spPr>
        <p:txBody>
          <a:bodyPr/>
          <a:lstStyle>
            <a:lvl1pPr>
              <a:defRPr/>
            </a:lvl1pPr>
          </a:lstStyle>
          <a:p>
            <a:fld id="{3FD5032F-D114-428C-A705-DA6E2CA8D2B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685800" y="381000"/>
            <a:ext cx="7772400" cy="6309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8"/>
          <p:cNvSpPr>
            <a:spLocks noGrp="1" noChangeArrowheads="1"/>
          </p:cNvSpPr>
          <p:nvPr>
            <p:ph type="body" idx="1"/>
          </p:nvPr>
        </p:nvSpPr>
        <p:spPr bwMode="auto">
          <a:xfrm>
            <a:off x="685800" y="1447800"/>
            <a:ext cx="7772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3" name="Rectangle 9"/>
          <p:cNvSpPr>
            <a:spLocks noGrp="1" noChangeArrowheads="1"/>
          </p:cNvSpPr>
          <p:nvPr>
            <p:ph type="dt" sz="half" idx="2"/>
          </p:nvPr>
        </p:nvSpPr>
        <p:spPr bwMode="auto">
          <a:xfrm>
            <a:off x="685800" y="60960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mn-lt"/>
              </a:defRPr>
            </a:lvl1pPr>
          </a:lstStyle>
          <a:p>
            <a:fld id="{E72E36FA-F68D-4655-A100-B8F309FD2122}" type="datetime1">
              <a:rPr lang="en-US" smtClean="0"/>
              <a:pPr/>
              <a:t>1/19/2018</a:t>
            </a:fld>
            <a:endParaRPr lang="en-US" dirty="0"/>
          </a:p>
        </p:txBody>
      </p:sp>
      <p:sp>
        <p:nvSpPr>
          <p:cNvPr id="1034" name="Rectangle 10"/>
          <p:cNvSpPr>
            <a:spLocks noGrp="1" noChangeArrowheads="1"/>
          </p:cNvSpPr>
          <p:nvPr>
            <p:ph type="ftr" sz="quarter" idx="3"/>
          </p:nvPr>
        </p:nvSpPr>
        <p:spPr bwMode="auto">
          <a:xfrm>
            <a:off x="3124200" y="60960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mn-lt"/>
              </a:defRPr>
            </a:lvl1pPr>
          </a:lstStyle>
          <a:p>
            <a:endParaRPr lang="en-US"/>
          </a:p>
        </p:txBody>
      </p:sp>
      <p:sp>
        <p:nvSpPr>
          <p:cNvPr id="1035" name="Rectangle 11"/>
          <p:cNvSpPr>
            <a:spLocks noGrp="1" noChangeArrowheads="1"/>
          </p:cNvSpPr>
          <p:nvPr>
            <p:ph type="sldNum" sz="quarter" idx="4"/>
          </p:nvPr>
        </p:nvSpPr>
        <p:spPr bwMode="auto">
          <a:xfrm>
            <a:off x="72390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mn-lt"/>
              </a:defRPr>
            </a:lvl1pPr>
          </a:lstStyle>
          <a:p>
            <a:endParaRPr lang="en-US" dirty="0"/>
          </a:p>
        </p:txBody>
      </p:sp>
      <p:sp>
        <p:nvSpPr>
          <p:cNvPr id="9" name="Rectangle 12"/>
          <p:cNvSpPr>
            <a:spLocks noChangeArrowheads="1"/>
          </p:cNvSpPr>
          <p:nvPr userDrawn="1"/>
        </p:nvSpPr>
        <p:spPr bwMode="auto">
          <a:xfrm>
            <a:off x="0" y="6601968"/>
            <a:ext cx="2590800" cy="256032"/>
          </a:xfrm>
          <a:prstGeom prst="rect">
            <a:avLst/>
          </a:prstGeom>
          <a:noFill/>
          <a:ln w="9525">
            <a:noFill/>
            <a:miter lim="800000"/>
            <a:headEnd/>
            <a:tailEnd/>
          </a:ln>
          <a:effectLst/>
        </p:spPr>
        <p:txBody>
          <a:bodyPr/>
          <a:lstStyle/>
          <a:p>
            <a:pPr eaLnBrk="0" hangingPunct="0">
              <a:defRPr/>
            </a:pPr>
            <a:r>
              <a:rPr lang="en-US" sz="1200" dirty="0">
                <a:latin typeface="Comic Sans MS" pitchFamily="66" charset="0"/>
              </a:rPr>
              <a:t>MEE </a:t>
            </a:r>
            <a:r>
              <a:rPr lang="en-US" sz="1200" dirty="0" smtClean="0">
                <a:latin typeface="Comic Sans MS" pitchFamily="66" charset="0"/>
              </a:rPr>
              <a:t>320: Strength</a:t>
            </a:r>
            <a:r>
              <a:rPr lang="en-US" sz="1200" baseline="0" dirty="0" smtClean="0">
                <a:latin typeface="Comic Sans MS" pitchFamily="66" charset="0"/>
              </a:rPr>
              <a:t> of Materials</a:t>
            </a:r>
            <a:endParaRPr lang="en-US" sz="1200" dirty="0">
              <a:latin typeface="Comic Sans MS" pitchFamily="66"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35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Comic Sans MS" pitchFamily="66" charset="0"/>
        </a:defRPr>
      </a:lvl2pPr>
      <a:lvl3pPr algn="ctr" rtl="0" eaLnBrk="1" fontAlgn="base" hangingPunct="1">
        <a:spcBef>
          <a:spcPct val="0"/>
        </a:spcBef>
        <a:spcAft>
          <a:spcPct val="0"/>
        </a:spcAft>
        <a:defRPr sz="4400">
          <a:solidFill>
            <a:schemeClr val="tx2"/>
          </a:solidFill>
          <a:latin typeface="Comic Sans MS" pitchFamily="66" charset="0"/>
        </a:defRPr>
      </a:lvl3pPr>
      <a:lvl4pPr algn="ctr" rtl="0" eaLnBrk="1" fontAlgn="base" hangingPunct="1">
        <a:spcBef>
          <a:spcPct val="0"/>
        </a:spcBef>
        <a:spcAft>
          <a:spcPct val="0"/>
        </a:spcAft>
        <a:defRPr sz="4400">
          <a:solidFill>
            <a:schemeClr val="tx2"/>
          </a:solidFill>
          <a:latin typeface="Comic Sans MS" pitchFamily="66" charset="0"/>
        </a:defRPr>
      </a:lvl4pPr>
      <a:lvl5pPr algn="ctr" rtl="0" eaLnBrk="1" fontAlgn="base" hangingPunct="1">
        <a:spcBef>
          <a:spcPct val="0"/>
        </a:spcBef>
        <a:spcAft>
          <a:spcPct val="0"/>
        </a:spcAft>
        <a:defRPr sz="4400">
          <a:solidFill>
            <a:schemeClr val="tx2"/>
          </a:solidFill>
          <a:latin typeface="Comic Sans MS" pitchFamily="66" charset="0"/>
        </a:defRPr>
      </a:lvl5pPr>
      <a:lvl6pPr marL="457200" algn="ctr" rtl="0" eaLnBrk="1" fontAlgn="base" hangingPunct="1">
        <a:spcBef>
          <a:spcPct val="0"/>
        </a:spcBef>
        <a:spcAft>
          <a:spcPct val="0"/>
        </a:spcAft>
        <a:defRPr sz="4400">
          <a:solidFill>
            <a:schemeClr val="tx2"/>
          </a:solidFill>
          <a:latin typeface="Comic Sans MS" pitchFamily="66" charset="0"/>
        </a:defRPr>
      </a:lvl6pPr>
      <a:lvl7pPr marL="914400" algn="ctr" rtl="0" eaLnBrk="1" fontAlgn="base" hangingPunct="1">
        <a:spcBef>
          <a:spcPct val="0"/>
        </a:spcBef>
        <a:spcAft>
          <a:spcPct val="0"/>
        </a:spcAft>
        <a:defRPr sz="4400">
          <a:solidFill>
            <a:schemeClr val="tx2"/>
          </a:solidFill>
          <a:latin typeface="Comic Sans MS" pitchFamily="66" charset="0"/>
        </a:defRPr>
      </a:lvl7pPr>
      <a:lvl8pPr marL="1371600" algn="ctr" rtl="0" eaLnBrk="1" fontAlgn="base" hangingPunct="1">
        <a:spcBef>
          <a:spcPct val="0"/>
        </a:spcBef>
        <a:spcAft>
          <a:spcPct val="0"/>
        </a:spcAft>
        <a:defRPr sz="4400">
          <a:solidFill>
            <a:schemeClr val="tx2"/>
          </a:solidFill>
          <a:latin typeface="Comic Sans MS" pitchFamily="66" charset="0"/>
        </a:defRPr>
      </a:lvl8pPr>
      <a:lvl9pPr marL="1828800" algn="ctr" rtl="0" eaLnBrk="1" fontAlgn="base" hangingPunct="1">
        <a:spcBef>
          <a:spcPct val="0"/>
        </a:spcBef>
        <a:spcAft>
          <a:spcPct val="0"/>
        </a:spcAft>
        <a:defRPr sz="4400">
          <a:solidFill>
            <a:schemeClr val="tx2"/>
          </a:solidFill>
          <a:latin typeface="Comic Sans MS" pitchFamily="66" charset="0"/>
        </a:defRPr>
      </a:lvl9pPr>
    </p:titleStyle>
    <p:bodyStyle>
      <a:lvl1pPr marL="342900" indent="-342900" algn="l" rtl="0" eaLnBrk="1" fontAlgn="base" hangingPunct="1">
        <a:spcBef>
          <a:spcPct val="20000"/>
        </a:spcBef>
        <a:spcAft>
          <a:spcPct val="0"/>
        </a:spcAft>
        <a:buChar char="•"/>
        <a:defRPr sz="1900">
          <a:solidFill>
            <a:schemeClr val="tx1"/>
          </a:solidFill>
          <a:latin typeface="Tahoma" pitchFamily="34" charset="0"/>
          <a:ea typeface="+mn-ea"/>
          <a:cs typeface="Tahoma" pitchFamily="34" charset="0"/>
        </a:defRPr>
      </a:lvl1pPr>
      <a:lvl2pPr marL="742950" indent="-285750" algn="l" rtl="0" eaLnBrk="1" fontAlgn="base" hangingPunct="1">
        <a:spcBef>
          <a:spcPct val="20000"/>
        </a:spcBef>
        <a:spcAft>
          <a:spcPct val="0"/>
        </a:spcAft>
        <a:buChar char="–"/>
        <a:defRPr sz="1900">
          <a:solidFill>
            <a:schemeClr val="tx1"/>
          </a:solidFill>
          <a:latin typeface="Tahoma" pitchFamily="34" charset="0"/>
          <a:cs typeface="Tahoma" pitchFamily="34" charset="0"/>
        </a:defRPr>
      </a:lvl2pPr>
      <a:lvl3pPr marL="1143000" indent="-228600" algn="l" rtl="0" eaLnBrk="1" fontAlgn="base" hangingPunct="1">
        <a:spcBef>
          <a:spcPct val="20000"/>
        </a:spcBef>
        <a:spcAft>
          <a:spcPct val="0"/>
        </a:spcAft>
        <a:buChar char="•"/>
        <a:defRPr sz="1900">
          <a:solidFill>
            <a:schemeClr val="tx1"/>
          </a:solidFill>
          <a:latin typeface="Tahoma" pitchFamily="34" charset="0"/>
          <a:cs typeface="Tahoma" pitchFamily="34" charset="0"/>
        </a:defRPr>
      </a:lvl3pPr>
      <a:lvl4pPr marL="1600200" indent="-228600" algn="l" rtl="0" eaLnBrk="1" fontAlgn="base" hangingPunct="1">
        <a:spcBef>
          <a:spcPct val="20000"/>
        </a:spcBef>
        <a:spcAft>
          <a:spcPct val="0"/>
        </a:spcAft>
        <a:buChar char="–"/>
        <a:defRPr sz="1900">
          <a:solidFill>
            <a:schemeClr val="tx1"/>
          </a:solidFill>
          <a:latin typeface="Tahoma" pitchFamily="34" charset="0"/>
          <a:cs typeface="Tahoma" pitchFamily="34" charset="0"/>
        </a:defRPr>
      </a:lvl4pPr>
      <a:lvl5pPr marL="2057400" indent="-228600" algn="l" rtl="0" eaLnBrk="1" fontAlgn="base" hangingPunct="1">
        <a:spcBef>
          <a:spcPct val="20000"/>
        </a:spcBef>
        <a:spcAft>
          <a:spcPct val="0"/>
        </a:spcAft>
        <a:buChar char="»"/>
        <a:defRPr sz="1900">
          <a:solidFill>
            <a:schemeClr val="tx1"/>
          </a:solidFill>
          <a:latin typeface="Tahoma" pitchFamily="34" charset="0"/>
          <a:cs typeface="Tahoma"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34.jpeg"/><Relationship Id="rId5" Type="http://schemas.openxmlformats.org/officeDocument/2006/relationships/image" Target="../media/image33.wmf"/><Relationship Id="rId4" Type="http://schemas.openxmlformats.org/officeDocument/2006/relationships/oleObject" Target="../embeddings/oleObject19.bin"/></Relationships>
</file>

<file path=ppt/slides/_rels/slide11.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2.xml"/><Relationship Id="rId7" Type="http://schemas.openxmlformats.org/officeDocument/2006/relationships/image" Target="../media/image2.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4.wmf"/><Relationship Id="rId5" Type="http://schemas.openxmlformats.org/officeDocument/2006/relationships/image" Target="../media/image6.jpeg"/><Relationship Id="rId10" Type="http://schemas.openxmlformats.org/officeDocument/2006/relationships/oleObject" Target="../embeddings/oleObject3.bin"/><Relationship Id="rId4" Type="http://schemas.openxmlformats.org/officeDocument/2006/relationships/image" Target="../media/image5.jpeg"/><Relationship Id="rId9" Type="http://schemas.openxmlformats.org/officeDocument/2006/relationships/image" Target="../media/image3.wm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4.xml"/><Relationship Id="rId7" Type="http://schemas.openxmlformats.org/officeDocument/2006/relationships/image" Target="../media/image11.jpe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0.jpeg"/><Relationship Id="rId5" Type="http://schemas.openxmlformats.org/officeDocument/2006/relationships/image" Target="../media/image9.w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notesSlide" Target="../notesSlides/notesSlide5.xml"/><Relationship Id="rId7"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3.wmf"/><Relationship Id="rId11" Type="http://schemas.openxmlformats.org/officeDocument/2006/relationships/image" Target="../media/image12.jpeg"/><Relationship Id="rId5" Type="http://schemas.openxmlformats.org/officeDocument/2006/relationships/oleObject" Target="../embeddings/oleObject5.bin"/><Relationship Id="rId10" Type="http://schemas.openxmlformats.org/officeDocument/2006/relationships/image" Target="../media/image15.wmf"/><Relationship Id="rId4" Type="http://schemas.openxmlformats.org/officeDocument/2006/relationships/image" Target="../media/image11.jpeg"/><Relationship Id="rId9"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9.wmf"/><Relationship Id="rId3" Type="http://schemas.openxmlformats.org/officeDocument/2006/relationships/notesSlide" Target="../notesSlides/notesSlide6.xml"/><Relationship Id="rId7" Type="http://schemas.openxmlformats.org/officeDocument/2006/relationships/image" Target="../media/image17.wmf"/><Relationship Id="rId12"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9.bin"/><Relationship Id="rId11" Type="http://schemas.openxmlformats.org/officeDocument/2006/relationships/image" Target="../media/image18.wmf"/><Relationship Id="rId5" Type="http://schemas.openxmlformats.org/officeDocument/2006/relationships/image" Target="../media/image16.wmf"/><Relationship Id="rId15" Type="http://schemas.openxmlformats.org/officeDocument/2006/relationships/image" Target="../media/image20.wmf"/><Relationship Id="rId10" Type="http://schemas.openxmlformats.org/officeDocument/2006/relationships/oleObject" Target="../embeddings/oleObject10.bin"/><Relationship Id="rId4" Type="http://schemas.openxmlformats.org/officeDocument/2006/relationships/oleObject" Target="../embeddings/oleObject8.bin"/><Relationship Id="rId9" Type="http://schemas.openxmlformats.org/officeDocument/2006/relationships/image" Target="../media/image21.jpeg"/><Relationship Id="rId14" Type="http://schemas.openxmlformats.org/officeDocument/2006/relationships/oleObject" Target="../embeddings/oleObject12.bin"/></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notesSlide" Target="../notesSlides/notesSlide7.xml"/><Relationship Id="rId7" Type="http://schemas.openxmlformats.org/officeDocument/2006/relationships/image" Target="../media/image24.jpeg"/><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23.jpeg"/><Relationship Id="rId5" Type="http://schemas.openxmlformats.org/officeDocument/2006/relationships/image" Target="../media/image22.wmf"/><Relationship Id="rId4" Type="http://schemas.openxmlformats.org/officeDocument/2006/relationships/oleObject" Target="../embeddings/oleObject13.bin"/></Relationships>
</file>

<file path=ppt/slides/_rels/slide9.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oleObject" Target="../embeddings/oleObject18.bin"/><Relationship Id="rId3" Type="http://schemas.openxmlformats.org/officeDocument/2006/relationships/notesSlide" Target="../notesSlides/notesSlide8.xml"/><Relationship Id="rId7" Type="http://schemas.openxmlformats.org/officeDocument/2006/relationships/oleObject" Target="../embeddings/oleObject15.bin"/><Relationship Id="rId12" Type="http://schemas.openxmlformats.org/officeDocument/2006/relationships/image" Target="../media/image29.w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31.jpeg"/><Relationship Id="rId11" Type="http://schemas.openxmlformats.org/officeDocument/2006/relationships/oleObject" Target="../embeddings/oleObject17.bin"/><Relationship Id="rId5" Type="http://schemas.openxmlformats.org/officeDocument/2006/relationships/image" Target="../media/image26.wmf"/><Relationship Id="rId15" Type="http://schemas.openxmlformats.org/officeDocument/2006/relationships/image" Target="../media/image32.jpeg"/><Relationship Id="rId10" Type="http://schemas.openxmlformats.org/officeDocument/2006/relationships/image" Target="../media/image28.wmf"/><Relationship Id="rId4" Type="http://schemas.openxmlformats.org/officeDocument/2006/relationships/oleObject" Target="../embeddings/oleObject14.bin"/><Relationship Id="rId9" Type="http://schemas.openxmlformats.org/officeDocument/2006/relationships/oleObject" Target="../embeddings/oleObject16.bin"/><Relationship Id="rId14" Type="http://schemas.openxmlformats.org/officeDocument/2006/relationships/image" Target="../media/image3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81000" y="1676400"/>
            <a:ext cx="8382000" cy="3671887"/>
          </a:xfrm>
        </p:spPr>
        <p:txBody>
          <a:bodyPr/>
          <a:lstStyle/>
          <a:p>
            <a:r>
              <a:rPr lang="en-US" sz="5000" b="1" dirty="0" smtClean="0">
                <a:latin typeface="Times New Roman" panose="02020603050405020304" pitchFamily="18" charset="0"/>
                <a:cs typeface="Times New Roman" panose="02020603050405020304" pitchFamily="18" charset="0"/>
              </a:rPr>
              <a:t>Chapter 6</a:t>
            </a:r>
          </a:p>
          <a:p>
            <a:endParaRPr lang="en-US" sz="5000" b="1" dirty="0" smtClean="0">
              <a:solidFill>
                <a:srgbClr val="0070C0"/>
              </a:solidFill>
              <a:latin typeface="Times New Roman" panose="02020603050405020304" pitchFamily="18" charset="0"/>
              <a:cs typeface="Times New Roman" panose="02020603050405020304" pitchFamily="18" charset="0"/>
            </a:endParaRPr>
          </a:p>
          <a:p>
            <a:r>
              <a:rPr lang="en-US" sz="5000" dirty="0" smtClean="0">
                <a:solidFill>
                  <a:srgbClr val="0070C0"/>
                </a:solidFill>
                <a:latin typeface="Times New Roman" panose="02020603050405020304" pitchFamily="18" charset="0"/>
                <a:cs typeface="Times New Roman" panose="02020603050405020304" pitchFamily="18" charset="0"/>
              </a:rPr>
              <a:t>Shearing Stresses in Beams and Thin-Walled Members</a:t>
            </a:r>
          </a:p>
          <a:p>
            <a:endParaRPr lang="en-US" sz="50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0"/>
            <a:ext cx="7772400" cy="630936"/>
          </a:xfrm>
          <a:ln/>
        </p:spPr>
        <p:txBody>
          <a:bodyPr/>
          <a:lstStyle/>
          <a:p>
            <a:r>
              <a:rPr lang="en-US" dirty="0" smtClean="0"/>
              <a:t>Shearing Stresses in Common Beams</a:t>
            </a:r>
            <a:endParaRPr lang="en-US" i="1" dirty="0"/>
          </a:p>
        </p:txBody>
      </p:sp>
      <p:sp>
        <p:nvSpPr>
          <p:cNvPr id="9224" name="Text Box 8"/>
          <p:cNvSpPr txBox="1">
            <a:spLocks noChangeArrowheads="1"/>
          </p:cNvSpPr>
          <p:nvPr/>
        </p:nvSpPr>
        <p:spPr bwMode="auto">
          <a:xfrm>
            <a:off x="0" y="685800"/>
            <a:ext cx="7696200" cy="430887"/>
          </a:xfrm>
          <a:prstGeom prst="rect">
            <a:avLst/>
          </a:prstGeom>
          <a:noFill/>
          <a:ln w="9525">
            <a:noFill/>
            <a:miter lim="800000"/>
            <a:headEnd/>
            <a:tailEnd/>
          </a:ln>
          <a:effectLst/>
        </p:spPr>
        <p:txBody>
          <a:bodyPr wrap="square">
            <a:spAutoFit/>
          </a:bodyPr>
          <a:lstStyle/>
          <a:p>
            <a:pPr marL="231775" indent="-231775"/>
            <a:r>
              <a:rPr lang="en-US" sz="2200" dirty="0" smtClean="0">
                <a:latin typeface="Times New Roman" panose="02020603050405020304" pitchFamily="18" charset="0"/>
                <a:cs typeface="Times New Roman" panose="02020603050405020304" pitchFamily="18" charset="0"/>
              </a:rPr>
              <a:t>American Standard (S-beam) and wide-flange (W-beam) beams</a:t>
            </a:r>
            <a:endParaRPr lang="en-US" sz="2200" dirty="0">
              <a:latin typeface="Times New Roman" panose="02020603050405020304" pitchFamily="18" charset="0"/>
              <a:cs typeface="Times New Roman" panose="02020603050405020304" pitchFamily="18" charset="0"/>
            </a:endParaRPr>
          </a:p>
        </p:txBody>
      </p:sp>
      <p:sp>
        <p:nvSpPr>
          <p:cNvPr id="14" name="Slide Number Placeholder 13"/>
          <p:cNvSpPr>
            <a:spLocks noGrp="1"/>
          </p:cNvSpPr>
          <p:nvPr>
            <p:ph type="sldNum" sz="quarter" idx="12"/>
          </p:nvPr>
        </p:nvSpPr>
        <p:spPr/>
        <p:txBody>
          <a:bodyPr/>
          <a:lstStyle/>
          <a:p>
            <a:r>
              <a:rPr lang="en-US" dirty="0" smtClean="0"/>
              <a:t> </a:t>
            </a:r>
            <a:fld id="{3FD5032F-D114-428C-A705-DA6E2CA8D2B6}" type="slidenum">
              <a:rPr lang="en-US" smtClean="0"/>
              <a:pPr/>
              <a:t>10</a:t>
            </a:fld>
            <a:endParaRPr lang="en-US" dirty="0"/>
          </a:p>
        </p:txBody>
      </p:sp>
      <p:graphicFrame>
        <p:nvGraphicFramePr>
          <p:cNvPr id="441351" name="Object 7"/>
          <p:cNvGraphicFramePr>
            <a:graphicFrameLocks noChangeAspect="1"/>
          </p:cNvGraphicFramePr>
          <p:nvPr>
            <p:extLst>
              <p:ext uri="{D42A27DB-BD31-4B8C-83A1-F6EECF244321}">
                <p14:modId xmlns:p14="http://schemas.microsoft.com/office/powerpoint/2010/main" val="364041567"/>
              </p:ext>
            </p:extLst>
          </p:nvPr>
        </p:nvGraphicFramePr>
        <p:xfrm>
          <a:off x="5029200" y="4690020"/>
          <a:ext cx="1447800" cy="1447800"/>
        </p:xfrm>
        <a:graphic>
          <a:graphicData uri="http://schemas.openxmlformats.org/presentationml/2006/ole">
            <mc:AlternateContent xmlns:mc="http://schemas.openxmlformats.org/markup-compatibility/2006">
              <mc:Choice xmlns:v="urn:schemas-microsoft-com:vml" Requires="v">
                <p:oleObj spid="_x0000_s441365" name="Equation" r:id="rId4" imgW="1231560" imgH="1231560" progId="Equation.3">
                  <p:embed/>
                </p:oleObj>
              </mc:Choice>
              <mc:Fallback>
                <p:oleObj name="Equation" r:id="rId4" imgW="1231560" imgH="1231560" progId="Equation.3">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4690020"/>
                        <a:ext cx="1447800"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41352" name="Picture 8" descr="C:\Documents and Settings\Administrator\My Documents\Teaching courses\Solutions manuals\Mechanics of Materials  5E              Beer and Johnston\Images\Chapter 6\color_art\bee29389_06_17.jpg"/>
          <p:cNvPicPr>
            <a:picLocks noChangeAspect="1" noChangeArrowheads="1"/>
          </p:cNvPicPr>
          <p:nvPr/>
        </p:nvPicPr>
        <p:blipFill>
          <a:blip r:embed="rId6" cstate="print"/>
          <a:srcRect t="4444" b="11111"/>
          <a:stretch>
            <a:fillRect/>
          </a:stretch>
        </p:blipFill>
        <p:spPr bwMode="auto">
          <a:xfrm>
            <a:off x="685800" y="1371600"/>
            <a:ext cx="7667181" cy="2895600"/>
          </a:xfrm>
          <a:prstGeom prst="rect">
            <a:avLst/>
          </a:prstGeom>
          <a:noFill/>
        </p:spPr>
      </p:pic>
      <p:sp>
        <p:nvSpPr>
          <p:cNvPr id="16" name="Text Box 8"/>
          <p:cNvSpPr txBox="1">
            <a:spLocks noChangeArrowheads="1"/>
          </p:cNvSpPr>
          <p:nvPr/>
        </p:nvSpPr>
        <p:spPr bwMode="auto">
          <a:xfrm>
            <a:off x="1371600" y="5029200"/>
            <a:ext cx="3352800" cy="769441"/>
          </a:xfrm>
          <a:prstGeom prst="rect">
            <a:avLst/>
          </a:prstGeom>
          <a:noFill/>
          <a:ln w="9525">
            <a:noFill/>
            <a:miter lim="800000"/>
            <a:headEnd/>
            <a:tailEnd/>
          </a:ln>
          <a:effectLst/>
        </p:spPr>
        <p:txBody>
          <a:bodyPr wrap="square">
            <a:spAutoFit/>
          </a:bodyPr>
          <a:lstStyle/>
          <a:p>
            <a:pPr marL="231775" indent="-231775" algn="just"/>
            <a:r>
              <a:rPr lang="en-US" sz="2200" dirty="0" smtClean="0">
                <a:latin typeface="Times New Roman" panose="02020603050405020304" pitchFamily="18" charset="0"/>
                <a:cs typeface="Times New Roman" panose="02020603050405020304" pitchFamily="18" charset="0"/>
              </a:rPr>
              <a:t>Assume that the entire shear</a:t>
            </a:r>
          </a:p>
          <a:p>
            <a:pPr marL="231775" indent="-231775" algn="just"/>
            <a:r>
              <a:rPr lang="en-US" sz="2200" dirty="0" smtClean="0">
                <a:latin typeface="Times New Roman" panose="02020603050405020304" pitchFamily="18" charset="0"/>
                <a:cs typeface="Times New Roman" panose="02020603050405020304" pitchFamily="18" charset="0"/>
              </a:rPr>
              <a:t>load is carried by the web</a:t>
            </a:r>
            <a:endParaRPr lang="en-US" sz="2200" dirty="0">
              <a:latin typeface="Times New Roman" panose="02020603050405020304" pitchFamily="18" charset="0"/>
              <a:cs typeface="Times New Roman" panose="02020603050405020304" pitchFamily="18" charset="0"/>
            </a:endParaRPr>
          </a:p>
        </p:txBody>
      </p:sp>
      <p:cxnSp>
        <p:nvCxnSpPr>
          <p:cNvPr id="3" name="Straight Connector 2"/>
          <p:cNvCxnSpPr/>
          <p:nvPr/>
        </p:nvCxnSpPr>
        <p:spPr>
          <a:xfrm>
            <a:off x="4953000" y="4690020"/>
            <a:ext cx="0" cy="15583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66900" y="0"/>
            <a:ext cx="5524500" cy="630936"/>
          </a:xfrm>
          <a:ln/>
        </p:spPr>
        <p:txBody>
          <a:bodyPr/>
          <a:lstStyle/>
          <a:p>
            <a:r>
              <a:rPr lang="en-US" dirty="0" smtClean="0"/>
              <a:t>Example 1</a:t>
            </a:r>
            <a:endParaRPr lang="en-US" dirty="0"/>
          </a:p>
        </p:txBody>
      </p:sp>
      <p:sp>
        <p:nvSpPr>
          <p:cNvPr id="10" name="Slide Number Placeholder 2"/>
          <p:cNvSpPr>
            <a:spLocks noGrp="1"/>
          </p:cNvSpPr>
          <p:nvPr>
            <p:ph type="sldNum" sz="quarter" idx="12"/>
          </p:nvPr>
        </p:nvSpPr>
        <p:spPr/>
        <p:txBody>
          <a:bodyPr/>
          <a:lstStyle/>
          <a:p>
            <a:r>
              <a:rPr lang="en-US" dirty="0" smtClean="0"/>
              <a:t> </a:t>
            </a:r>
            <a:fld id="{4D9DF38E-BC04-4EF1-9C79-61FBE5B74BEB}" type="slidenum">
              <a:rPr lang="en-US"/>
              <a:pPr/>
              <a:t>11</a:t>
            </a:fld>
            <a:endParaRPr lang="en-US" dirty="0"/>
          </a:p>
        </p:txBody>
      </p:sp>
      <p:sp>
        <p:nvSpPr>
          <p:cNvPr id="9" name="Text Box 2"/>
          <p:cNvSpPr txBox="1">
            <a:spLocks noChangeArrowheads="1"/>
          </p:cNvSpPr>
          <p:nvPr/>
        </p:nvSpPr>
        <p:spPr bwMode="auto">
          <a:xfrm>
            <a:off x="1" y="640140"/>
            <a:ext cx="4890071" cy="2246769"/>
          </a:xfrm>
          <a:prstGeom prst="rect">
            <a:avLst/>
          </a:prstGeom>
          <a:noFill/>
          <a:ln w="9525">
            <a:noFill/>
            <a:miter lim="800000"/>
            <a:headEnd/>
            <a:tailEnd/>
          </a:ln>
        </p:spPr>
        <p:txBody>
          <a:bodyPr wrap="square">
            <a:spAutoFit/>
          </a:bodyPr>
          <a:lstStyle/>
          <a:p>
            <a:pPr algn="just">
              <a:lnSpc>
                <a:spcPts val="2400"/>
              </a:lnSpc>
            </a:pPr>
            <a:r>
              <a:rPr lang="en-US" sz="2600" b="1" dirty="0" smtClean="0">
                <a:latin typeface="Times New Roman" panose="02020603050405020304" pitchFamily="18" charset="0"/>
                <a:cs typeface="Times New Roman" panose="02020603050405020304" pitchFamily="18" charset="0"/>
              </a:rPr>
              <a:t>6-1: </a:t>
            </a:r>
            <a:r>
              <a:rPr lang="en-US" sz="2200" dirty="0">
                <a:latin typeface="Times New Roman" panose="02020603050405020304" pitchFamily="18" charset="0"/>
                <a:cs typeface="Times New Roman" panose="02020603050405020304" pitchFamily="18" charset="0"/>
              </a:rPr>
              <a:t>Three full-size 50 </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100-mm boards are nailed together to form </a:t>
            </a:r>
            <a:r>
              <a:rPr lang="en-US" sz="2200" dirty="0" smtClean="0">
                <a:latin typeface="Times New Roman" panose="02020603050405020304" pitchFamily="18" charset="0"/>
                <a:cs typeface="Times New Roman" panose="02020603050405020304" pitchFamily="18" charset="0"/>
              </a:rPr>
              <a:t>a beam </a:t>
            </a:r>
            <a:r>
              <a:rPr lang="en-US" sz="2200" dirty="0">
                <a:latin typeface="Times New Roman" panose="02020603050405020304" pitchFamily="18" charset="0"/>
                <a:cs typeface="Times New Roman" panose="02020603050405020304" pitchFamily="18" charset="0"/>
              </a:rPr>
              <a:t>that is subjected to a vertical shear of 1500 N. Knowing that </a:t>
            </a:r>
            <a:r>
              <a:rPr lang="en-US" sz="2200" dirty="0" smtClean="0">
                <a:latin typeface="Times New Roman" panose="02020603050405020304" pitchFamily="18" charset="0"/>
                <a:cs typeface="Times New Roman" panose="02020603050405020304" pitchFamily="18" charset="0"/>
              </a:rPr>
              <a:t>the allowable </a:t>
            </a:r>
            <a:r>
              <a:rPr lang="en-US" sz="2200" dirty="0">
                <a:latin typeface="Times New Roman" panose="02020603050405020304" pitchFamily="18" charset="0"/>
                <a:cs typeface="Times New Roman" panose="02020603050405020304" pitchFamily="18" charset="0"/>
              </a:rPr>
              <a:t>shearing force in each nail is 400 N, determine the </a:t>
            </a:r>
            <a:r>
              <a:rPr lang="en-US" sz="2200" dirty="0" smtClean="0">
                <a:latin typeface="Times New Roman" panose="02020603050405020304" pitchFamily="18" charset="0"/>
                <a:cs typeface="Times New Roman" panose="02020603050405020304" pitchFamily="18" charset="0"/>
              </a:rPr>
              <a:t>largest longitudinal </a:t>
            </a:r>
            <a:r>
              <a:rPr lang="en-US" sz="2200" dirty="0">
                <a:latin typeface="Times New Roman" panose="02020603050405020304" pitchFamily="18" charset="0"/>
                <a:cs typeface="Times New Roman" panose="02020603050405020304" pitchFamily="18" charset="0"/>
              </a:rPr>
              <a:t>spacing </a:t>
            </a:r>
            <a:r>
              <a:rPr lang="en-US" sz="2200" i="1" dirty="0">
                <a:latin typeface="Times New Roman" panose="02020603050405020304" pitchFamily="18" charset="0"/>
                <a:cs typeface="Times New Roman" panose="02020603050405020304" pitchFamily="18" charset="0"/>
              </a:rPr>
              <a:t>s </a:t>
            </a:r>
            <a:r>
              <a:rPr lang="en-US" sz="2200" dirty="0">
                <a:latin typeface="Times New Roman" panose="02020603050405020304" pitchFamily="18" charset="0"/>
                <a:cs typeface="Times New Roman" panose="02020603050405020304" pitchFamily="18" charset="0"/>
              </a:rPr>
              <a:t>that can be used between each pair of nails.</a:t>
            </a:r>
            <a:endParaRPr lang="en-US" sz="2200" baseline="-250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457200"/>
            <a:ext cx="3785490" cy="28194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66900" y="0"/>
            <a:ext cx="5524500" cy="630936"/>
          </a:xfrm>
          <a:ln/>
        </p:spPr>
        <p:txBody>
          <a:bodyPr/>
          <a:lstStyle/>
          <a:p>
            <a:r>
              <a:rPr lang="en-US" dirty="0" smtClean="0"/>
              <a:t>Example 1</a:t>
            </a:r>
            <a:endParaRPr lang="en-US" dirty="0"/>
          </a:p>
        </p:txBody>
      </p:sp>
      <p:sp>
        <p:nvSpPr>
          <p:cNvPr id="10" name="Slide Number Placeholder 2"/>
          <p:cNvSpPr>
            <a:spLocks noGrp="1"/>
          </p:cNvSpPr>
          <p:nvPr>
            <p:ph type="sldNum" sz="quarter" idx="12"/>
          </p:nvPr>
        </p:nvSpPr>
        <p:spPr/>
        <p:txBody>
          <a:bodyPr/>
          <a:lstStyle/>
          <a:p>
            <a:r>
              <a:rPr lang="en-US" dirty="0" smtClean="0"/>
              <a:t> </a:t>
            </a:r>
            <a:fld id="{4D9DF38E-BC04-4EF1-9C79-61FBE5B74BEB}" type="slidenum">
              <a:rPr lang="en-US"/>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66900" y="0"/>
            <a:ext cx="5524500" cy="630936"/>
          </a:xfrm>
          <a:ln/>
        </p:spPr>
        <p:txBody>
          <a:bodyPr/>
          <a:lstStyle/>
          <a:p>
            <a:r>
              <a:rPr lang="en-US" dirty="0" smtClean="0"/>
              <a:t>Example 2</a:t>
            </a:r>
            <a:endParaRPr lang="en-US" dirty="0"/>
          </a:p>
        </p:txBody>
      </p:sp>
      <p:sp>
        <p:nvSpPr>
          <p:cNvPr id="10" name="Slide Number Placeholder 2"/>
          <p:cNvSpPr>
            <a:spLocks noGrp="1"/>
          </p:cNvSpPr>
          <p:nvPr>
            <p:ph type="sldNum" sz="quarter" idx="12"/>
          </p:nvPr>
        </p:nvSpPr>
        <p:spPr/>
        <p:txBody>
          <a:bodyPr/>
          <a:lstStyle/>
          <a:p>
            <a:r>
              <a:rPr lang="en-US" dirty="0" smtClean="0"/>
              <a:t> </a:t>
            </a:r>
            <a:fld id="{4D9DF38E-BC04-4EF1-9C79-61FBE5B74BEB}" type="slidenum">
              <a:rPr lang="en-US"/>
              <a:pPr/>
              <a:t>13</a:t>
            </a:fld>
            <a:endParaRPr lang="en-US" dirty="0"/>
          </a:p>
        </p:txBody>
      </p:sp>
      <p:sp>
        <p:nvSpPr>
          <p:cNvPr id="9" name="Text Box 2"/>
          <p:cNvSpPr txBox="1">
            <a:spLocks noChangeArrowheads="1"/>
          </p:cNvSpPr>
          <p:nvPr/>
        </p:nvSpPr>
        <p:spPr bwMode="auto">
          <a:xfrm>
            <a:off x="1" y="640140"/>
            <a:ext cx="9067799" cy="707886"/>
          </a:xfrm>
          <a:prstGeom prst="rect">
            <a:avLst/>
          </a:prstGeom>
          <a:noFill/>
          <a:ln w="9525">
            <a:noFill/>
            <a:miter lim="800000"/>
            <a:headEnd/>
            <a:tailEnd/>
          </a:ln>
        </p:spPr>
        <p:txBody>
          <a:bodyPr wrap="square">
            <a:spAutoFit/>
          </a:bodyPr>
          <a:lstStyle/>
          <a:p>
            <a:pPr algn="just">
              <a:lnSpc>
                <a:spcPts val="2400"/>
              </a:lnSpc>
            </a:pPr>
            <a:r>
              <a:rPr lang="en-US" sz="2600" b="1" dirty="0" smtClean="0">
                <a:latin typeface="Times New Roman" panose="02020603050405020304" pitchFamily="18" charset="0"/>
                <a:cs typeface="Times New Roman" panose="02020603050405020304" pitchFamily="18" charset="0"/>
              </a:rPr>
              <a:t>6-10: </a:t>
            </a:r>
            <a:r>
              <a:rPr lang="en-US" sz="2200" dirty="0" smtClean="0">
                <a:latin typeface="Times New Roman" panose="02020603050405020304" pitchFamily="18" charset="0"/>
                <a:cs typeface="Times New Roman" panose="02020603050405020304" pitchFamily="18" charset="0"/>
              </a:rPr>
              <a:t>For the beam and loading shown, consider section n-n and determine </a:t>
            </a:r>
            <a:r>
              <a:rPr lang="en-US" sz="2200" b="1" dirty="0" smtClean="0">
                <a:latin typeface="Times New Roman" panose="02020603050405020304" pitchFamily="18" charset="0"/>
                <a:cs typeface="Times New Roman" panose="02020603050405020304" pitchFamily="18" charset="0"/>
              </a:rPr>
              <a:t>(a)</a:t>
            </a:r>
            <a:r>
              <a:rPr lang="en-US" sz="2200" dirty="0" smtClean="0">
                <a:latin typeface="Times New Roman" panose="02020603050405020304" pitchFamily="18" charset="0"/>
                <a:cs typeface="Times New Roman" panose="02020603050405020304" pitchFamily="18" charset="0"/>
              </a:rPr>
              <a:t> the largest shearing stress in that section, </a:t>
            </a:r>
            <a:r>
              <a:rPr lang="en-US" sz="2200" b="1" dirty="0" smtClean="0">
                <a:latin typeface="Times New Roman" panose="02020603050405020304" pitchFamily="18" charset="0"/>
                <a:cs typeface="Times New Roman" panose="02020603050405020304" pitchFamily="18" charset="0"/>
              </a:rPr>
              <a:t>(b)</a:t>
            </a:r>
            <a:r>
              <a:rPr lang="en-US" sz="2200" dirty="0" smtClean="0">
                <a:latin typeface="Times New Roman" panose="02020603050405020304" pitchFamily="18" charset="0"/>
                <a:cs typeface="Times New Roman" panose="02020603050405020304" pitchFamily="18" charset="0"/>
              </a:rPr>
              <a:t> the shearing stress at point a.</a:t>
            </a:r>
            <a:endParaRPr lang="en-US" sz="2200" baseline="-250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500" y="1600200"/>
            <a:ext cx="8264900" cy="25146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66900" y="0"/>
            <a:ext cx="5524500" cy="630936"/>
          </a:xfrm>
          <a:ln/>
        </p:spPr>
        <p:txBody>
          <a:bodyPr/>
          <a:lstStyle/>
          <a:p>
            <a:r>
              <a:rPr lang="en-US" dirty="0" smtClean="0"/>
              <a:t>Example 2</a:t>
            </a:r>
            <a:endParaRPr lang="en-US" dirty="0"/>
          </a:p>
        </p:txBody>
      </p:sp>
      <p:sp>
        <p:nvSpPr>
          <p:cNvPr id="10" name="Slide Number Placeholder 2"/>
          <p:cNvSpPr>
            <a:spLocks noGrp="1"/>
          </p:cNvSpPr>
          <p:nvPr>
            <p:ph type="sldNum" sz="quarter" idx="12"/>
          </p:nvPr>
        </p:nvSpPr>
        <p:spPr/>
        <p:txBody>
          <a:bodyPr/>
          <a:lstStyle/>
          <a:p>
            <a:r>
              <a:rPr lang="en-US" dirty="0" smtClean="0"/>
              <a:t> </a:t>
            </a:r>
            <a:fld id="{4D9DF38E-BC04-4EF1-9C79-61FBE5B74BEB}" type="slidenum">
              <a:rPr lang="en-US"/>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66900" y="0"/>
            <a:ext cx="5524500" cy="630936"/>
          </a:xfrm>
          <a:ln/>
        </p:spPr>
        <p:txBody>
          <a:bodyPr/>
          <a:lstStyle/>
          <a:p>
            <a:r>
              <a:rPr lang="en-US" dirty="0" smtClean="0"/>
              <a:t>Example 3</a:t>
            </a:r>
            <a:endParaRPr lang="en-US" dirty="0"/>
          </a:p>
        </p:txBody>
      </p:sp>
      <p:sp>
        <p:nvSpPr>
          <p:cNvPr id="10" name="Slide Number Placeholder 2"/>
          <p:cNvSpPr>
            <a:spLocks noGrp="1"/>
          </p:cNvSpPr>
          <p:nvPr>
            <p:ph type="sldNum" sz="quarter" idx="12"/>
          </p:nvPr>
        </p:nvSpPr>
        <p:spPr/>
        <p:txBody>
          <a:bodyPr/>
          <a:lstStyle/>
          <a:p>
            <a:r>
              <a:rPr lang="en-US" dirty="0" smtClean="0"/>
              <a:t> </a:t>
            </a:r>
            <a:fld id="{4D9DF38E-BC04-4EF1-9C79-61FBE5B74BEB}" type="slidenum">
              <a:rPr lang="en-US"/>
              <a:pPr/>
              <a:t>15</a:t>
            </a:fld>
            <a:endParaRPr lang="en-US" dirty="0"/>
          </a:p>
        </p:txBody>
      </p:sp>
      <p:sp>
        <p:nvSpPr>
          <p:cNvPr id="9" name="Text Box 2"/>
          <p:cNvSpPr txBox="1">
            <a:spLocks noChangeArrowheads="1"/>
          </p:cNvSpPr>
          <p:nvPr/>
        </p:nvSpPr>
        <p:spPr bwMode="auto">
          <a:xfrm>
            <a:off x="1" y="640140"/>
            <a:ext cx="3428999" cy="1938992"/>
          </a:xfrm>
          <a:prstGeom prst="rect">
            <a:avLst/>
          </a:prstGeom>
          <a:noFill/>
          <a:ln w="9525">
            <a:noFill/>
            <a:miter lim="800000"/>
            <a:headEnd/>
            <a:tailEnd/>
          </a:ln>
        </p:spPr>
        <p:txBody>
          <a:bodyPr wrap="square">
            <a:spAutoFit/>
          </a:bodyPr>
          <a:lstStyle/>
          <a:p>
            <a:pPr algn="just">
              <a:lnSpc>
                <a:spcPts val="2400"/>
              </a:lnSpc>
            </a:pPr>
            <a:r>
              <a:rPr lang="en-US" sz="2600" b="1" dirty="0" smtClean="0">
                <a:latin typeface="Times New Roman" panose="02020603050405020304" pitchFamily="18" charset="0"/>
                <a:cs typeface="Times New Roman" panose="02020603050405020304" pitchFamily="18" charset="0"/>
              </a:rPr>
              <a:t>6-18: </a:t>
            </a:r>
            <a:r>
              <a:rPr lang="en-US" sz="2200" dirty="0" smtClean="0">
                <a:latin typeface="Times New Roman" panose="02020603050405020304" pitchFamily="18" charset="0"/>
                <a:cs typeface="Times New Roman" panose="02020603050405020304" pitchFamily="18" charset="0"/>
              </a:rPr>
              <a:t>For the beam and loading shown, determine the minimum required width b, knowing that for the grade of timber used, </a:t>
            </a:r>
            <a:r>
              <a:rPr lang="el-GR" sz="2200" dirty="0" smtClean="0">
                <a:latin typeface="Times New Roman" panose="02020603050405020304" pitchFamily="18" charset="0"/>
                <a:cs typeface="Times New Roman" panose="02020603050405020304" pitchFamily="18" charset="0"/>
              </a:rPr>
              <a:t>σ</a:t>
            </a:r>
            <a:r>
              <a:rPr lang="en-US" sz="2200" baseline="-25000" dirty="0" smtClean="0">
                <a:latin typeface="Times New Roman" panose="02020603050405020304" pitchFamily="18" charset="0"/>
                <a:cs typeface="Times New Roman" panose="02020603050405020304" pitchFamily="18" charset="0"/>
              </a:rPr>
              <a:t>all</a:t>
            </a:r>
            <a:r>
              <a:rPr lang="en-US" sz="2200" dirty="0" smtClean="0">
                <a:latin typeface="Times New Roman" panose="02020603050405020304" pitchFamily="18" charset="0"/>
                <a:cs typeface="Times New Roman" panose="02020603050405020304" pitchFamily="18" charset="0"/>
              </a:rPr>
              <a:t>= 12 MPa and </a:t>
            </a:r>
            <a:r>
              <a:rPr lang="el-GR" sz="2200" dirty="0" smtClean="0">
                <a:latin typeface="Times New Roman" pitchFamily="18" charset="0"/>
                <a:cs typeface="Times New Roman" pitchFamily="18" charset="0"/>
              </a:rPr>
              <a:t>τ</a:t>
            </a:r>
            <a:r>
              <a:rPr lang="en-US" sz="2200" baseline="-25000" dirty="0" smtClean="0">
                <a:latin typeface="Times New Roman" panose="02020603050405020304" pitchFamily="18" charset="0"/>
                <a:cs typeface="Times New Roman" panose="02020603050405020304" pitchFamily="18" charset="0"/>
              </a:rPr>
              <a:t>all </a:t>
            </a:r>
            <a:r>
              <a:rPr lang="en-US" sz="2200" dirty="0" smtClean="0">
                <a:latin typeface="Times New Roman" panose="02020603050405020304" pitchFamily="18" charset="0"/>
                <a:cs typeface="Times New Roman" panose="02020603050405020304" pitchFamily="18" charset="0"/>
              </a:rPr>
              <a:t>= 825 kPa.</a:t>
            </a:r>
            <a:endParaRPr lang="en-US" sz="2200" baseline="-250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1585" y="680598"/>
            <a:ext cx="5532415" cy="229120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66900" y="0"/>
            <a:ext cx="5524500" cy="630936"/>
          </a:xfrm>
          <a:ln/>
        </p:spPr>
        <p:txBody>
          <a:bodyPr/>
          <a:lstStyle/>
          <a:p>
            <a:r>
              <a:rPr lang="en-US" dirty="0" smtClean="0"/>
              <a:t>Example 3</a:t>
            </a:r>
            <a:endParaRPr lang="en-US" dirty="0"/>
          </a:p>
        </p:txBody>
      </p:sp>
      <p:sp>
        <p:nvSpPr>
          <p:cNvPr id="10" name="Slide Number Placeholder 2"/>
          <p:cNvSpPr>
            <a:spLocks noGrp="1"/>
          </p:cNvSpPr>
          <p:nvPr>
            <p:ph type="sldNum" sz="quarter" idx="12"/>
          </p:nvPr>
        </p:nvSpPr>
        <p:spPr/>
        <p:txBody>
          <a:bodyPr/>
          <a:lstStyle/>
          <a:p>
            <a:r>
              <a:rPr lang="en-US" dirty="0" smtClean="0"/>
              <a:t> </a:t>
            </a:r>
            <a:fld id="{4D9DF38E-BC04-4EF1-9C79-61FBE5B74BEB}" type="slidenum">
              <a:rPr lang="en-US"/>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66900" y="0"/>
            <a:ext cx="5524500" cy="630936"/>
          </a:xfrm>
          <a:ln/>
        </p:spPr>
        <p:txBody>
          <a:bodyPr/>
          <a:lstStyle/>
          <a:p>
            <a:r>
              <a:rPr lang="en-US" dirty="0" smtClean="0"/>
              <a:t>Example 4</a:t>
            </a:r>
            <a:endParaRPr lang="en-US" dirty="0"/>
          </a:p>
        </p:txBody>
      </p:sp>
      <p:sp>
        <p:nvSpPr>
          <p:cNvPr id="10" name="Slide Number Placeholder 2"/>
          <p:cNvSpPr>
            <a:spLocks noGrp="1"/>
          </p:cNvSpPr>
          <p:nvPr>
            <p:ph type="sldNum" sz="quarter" idx="12"/>
          </p:nvPr>
        </p:nvSpPr>
        <p:spPr/>
        <p:txBody>
          <a:bodyPr/>
          <a:lstStyle/>
          <a:p>
            <a:r>
              <a:rPr lang="en-US" dirty="0" smtClean="0"/>
              <a:t> </a:t>
            </a:r>
            <a:fld id="{4D9DF38E-BC04-4EF1-9C79-61FBE5B74BEB}" type="slidenum">
              <a:rPr lang="en-US"/>
              <a:pPr/>
              <a:t>17</a:t>
            </a:fld>
            <a:endParaRPr lang="en-US" dirty="0"/>
          </a:p>
        </p:txBody>
      </p:sp>
      <p:sp>
        <p:nvSpPr>
          <p:cNvPr id="7" name="Text Box 2"/>
          <p:cNvSpPr txBox="1">
            <a:spLocks noChangeArrowheads="1"/>
          </p:cNvSpPr>
          <p:nvPr/>
        </p:nvSpPr>
        <p:spPr bwMode="auto">
          <a:xfrm>
            <a:off x="1" y="640140"/>
            <a:ext cx="5333999" cy="1015663"/>
          </a:xfrm>
          <a:prstGeom prst="rect">
            <a:avLst/>
          </a:prstGeom>
          <a:noFill/>
          <a:ln w="9525">
            <a:noFill/>
            <a:miter lim="800000"/>
            <a:headEnd/>
            <a:tailEnd/>
          </a:ln>
        </p:spPr>
        <p:txBody>
          <a:bodyPr wrap="square">
            <a:spAutoFit/>
          </a:bodyPr>
          <a:lstStyle/>
          <a:p>
            <a:pPr algn="just">
              <a:lnSpc>
                <a:spcPts val="2400"/>
              </a:lnSpc>
            </a:pPr>
            <a:r>
              <a:rPr lang="en-US" sz="2600" b="1" dirty="0" smtClean="0">
                <a:latin typeface="Times New Roman" panose="02020603050405020304" pitchFamily="18" charset="0"/>
                <a:cs typeface="Times New Roman" panose="02020603050405020304" pitchFamily="18" charset="0"/>
              </a:rPr>
              <a:t>6-21: </a:t>
            </a:r>
            <a:r>
              <a:rPr lang="en-US" sz="2200" dirty="0" smtClean="0">
                <a:latin typeface="Times New Roman" panose="02020603050405020304" pitchFamily="18" charset="0"/>
                <a:cs typeface="Times New Roman" panose="02020603050405020304" pitchFamily="18" charset="0"/>
              </a:rPr>
              <a:t>For the beam and loading shown, consider section n-n and determine the shearing stress at </a:t>
            </a:r>
            <a:r>
              <a:rPr lang="en-US" sz="2200" b="1" dirty="0" smtClean="0">
                <a:latin typeface="Times New Roman" panose="02020603050405020304" pitchFamily="18" charset="0"/>
                <a:cs typeface="Times New Roman" panose="02020603050405020304" pitchFamily="18" charset="0"/>
              </a:rPr>
              <a:t>(a)</a:t>
            </a:r>
            <a:r>
              <a:rPr lang="en-US" sz="2200" dirty="0" smtClean="0">
                <a:latin typeface="Times New Roman" panose="02020603050405020304" pitchFamily="18" charset="0"/>
                <a:cs typeface="Times New Roman" panose="02020603050405020304" pitchFamily="18" charset="0"/>
              </a:rPr>
              <a:t> point a, </a:t>
            </a:r>
            <a:r>
              <a:rPr lang="en-US" sz="2200" b="1" dirty="0" smtClean="0">
                <a:latin typeface="Times New Roman" panose="02020603050405020304" pitchFamily="18" charset="0"/>
                <a:cs typeface="Times New Roman" panose="02020603050405020304" pitchFamily="18" charset="0"/>
              </a:rPr>
              <a:t>(b)</a:t>
            </a:r>
            <a:r>
              <a:rPr lang="en-US" sz="2200" dirty="0" smtClean="0">
                <a:latin typeface="Times New Roman" panose="02020603050405020304" pitchFamily="18" charset="0"/>
                <a:cs typeface="Times New Roman" panose="02020603050405020304" pitchFamily="18" charset="0"/>
              </a:rPr>
              <a:t> point b.</a:t>
            </a:r>
            <a:endParaRPr lang="en-US" sz="2200" baseline="-250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0163" y="228600"/>
            <a:ext cx="4033837" cy="6062281"/>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66900" y="0"/>
            <a:ext cx="5524500" cy="630936"/>
          </a:xfrm>
          <a:ln/>
        </p:spPr>
        <p:txBody>
          <a:bodyPr/>
          <a:lstStyle/>
          <a:p>
            <a:r>
              <a:rPr lang="en-US" dirty="0" smtClean="0"/>
              <a:t>Example 4</a:t>
            </a:r>
            <a:endParaRPr lang="en-US" dirty="0"/>
          </a:p>
        </p:txBody>
      </p:sp>
      <p:sp>
        <p:nvSpPr>
          <p:cNvPr id="10" name="Slide Number Placeholder 2"/>
          <p:cNvSpPr>
            <a:spLocks noGrp="1"/>
          </p:cNvSpPr>
          <p:nvPr>
            <p:ph type="sldNum" sz="quarter" idx="12"/>
          </p:nvPr>
        </p:nvSpPr>
        <p:spPr/>
        <p:txBody>
          <a:bodyPr/>
          <a:lstStyle/>
          <a:p>
            <a:r>
              <a:rPr lang="en-US" dirty="0" smtClean="0"/>
              <a:t> </a:t>
            </a:r>
            <a:fld id="{4D9DF38E-BC04-4EF1-9C79-61FBE5B74BEB}" type="slidenum">
              <a:rPr lang="en-US"/>
              <a:pPr/>
              <a:t>18</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095500" y="0"/>
            <a:ext cx="4152900" cy="630936"/>
          </a:xfrm>
          <a:ln/>
        </p:spPr>
        <p:txBody>
          <a:bodyPr/>
          <a:lstStyle/>
          <a:p>
            <a:r>
              <a:rPr lang="en-US" dirty="0" smtClean="0"/>
              <a:t>Introduction</a:t>
            </a:r>
            <a:endParaRPr lang="en-US" dirty="0"/>
          </a:p>
        </p:txBody>
      </p:sp>
      <p:sp>
        <p:nvSpPr>
          <p:cNvPr id="9219" name="Text Box 3"/>
          <p:cNvSpPr txBox="1">
            <a:spLocks noChangeArrowheads="1"/>
          </p:cNvSpPr>
          <p:nvPr/>
        </p:nvSpPr>
        <p:spPr bwMode="auto">
          <a:xfrm>
            <a:off x="0" y="660737"/>
            <a:ext cx="9067800" cy="1015663"/>
          </a:xfrm>
          <a:prstGeom prst="rect">
            <a:avLst/>
          </a:prstGeom>
          <a:noFill/>
          <a:ln w="9525">
            <a:noFill/>
            <a:miter lim="800000"/>
            <a:headEnd/>
            <a:tailEnd/>
          </a:ln>
          <a:effectLst/>
        </p:spPr>
        <p:txBody>
          <a:bodyPr wrap="square">
            <a:spAutoFit/>
          </a:bodyPr>
          <a:lstStyle/>
          <a:p>
            <a:pPr algn="just">
              <a:lnSpc>
                <a:spcPts val="2400"/>
              </a:lnSpc>
            </a:pPr>
            <a:r>
              <a:rPr lang="en-US" sz="2200" dirty="0" smtClean="0">
                <a:latin typeface="Times New Roman" panose="02020603050405020304" pitchFamily="18" charset="0"/>
                <a:cs typeface="Times New Roman" panose="02020603050405020304" pitchFamily="18" charset="0"/>
              </a:rPr>
              <a:t>Previously, for transverse loading, we limited our analysis to the normal stresses caused by bending moments since the dominant criterion in the design of a beam for strength is the maximum value of the normal stress.  </a:t>
            </a:r>
            <a:endParaRPr lang="en-US" sz="2200" dirty="0">
              <a:latin typeface="Times New Roman" panose="02020603050405020304" pitchFamily="18" charset="0"/>
              <a:cs typeface="Times New Roman" panose="02020603050405020304" pitchFamily="18" charset="0"/>
            </a:endParaRPr>
          </a:p>
        </p:txBody>
      </p:sp>
      <p:sp>
        <p:nvSpPr>
          <p:cNvPr id="9220" name="Text Box 4"/>
          <p:cNvSpPr txBox="1">
            <a:spLocks noChangeArrowheads="1"/>
          </p:cNvSpPr>
          <p:nvPr/>
        </p:nvSpPr>
        <p:spPr bwMode="auto">
          <a:xfrm>
            <a:off x="0" y="2057400"/>
            <a:ext cx="5791200" cy="1323439"/>
          </a:xfrm>
          <a:prstGeom prst="rect">
            <a:avLst/>
          </a:prstGeom>
          <a:noFill/>
          <a:ln w="9525">
            <a:noFill/>
            <a:miter lim="800000"/>
            <a:headEnd/>
            <a:tailEnd/>
          </a:ln>
          <a:effectLst/>
        </p:spPr>
        <p:txBody>
          <a:bodyPr wrap="square">
            <a:spAutoFit/>
          </a:bodyPr>
          <a:lstStyle/>
          <a:p>
            <a:pPr algn="just">
              <a:lnSpc>
                <a:spcPts val="2400"/>
              </a:lnSpc>
            </a:pPr>
            <a:r>
              <a:rPr lang="en-US" sz="2200" dirty="0" smtClean="0">
                <a:latin typeface="Times New Roman" panose="02020603050405020304" pitchFamily="18" charset="0"/>
                <a:cs typeface="Times New Roman" panose="02020603050405020304" pitchFamily="18" charset="0"/>
              </a:rPr>
              <a:t>Transverse loading will lead to shearing stresses too. For the design of beams with particular cross sections, shearing stresses can be important, and thus their analysis will be considered.</a:t>
            </a:r>
            <a:endParaRPr lang="en-US" sz="2200" dirty="0">
              <a:latin typeface="Times New Roman" panose="02020603050405020304" pitchFamily="18" charset="0"/>
              <a:cs typeface="Times New Roman" panose="02020603050405020304" pitchFamily="18" charset="0"/>
            </a:endParaRPr>
          </a:p>
        </p:txBody>
      </p:sp>
      <p:sp>
        <p:nvSpPr>
          <p:cNvPr id="9221" name="Text Box 5"/>
          <p:cNvSpPr txBox="1">
            <a:spLocks noChangeArrowheads="1"/>
          </p:cNvSpPr>
          <p:nvPr/>
        </p:nvSpPr>
        <p:spPr bwMode="auto">
          <a:xfrm>
            <a:off x="0" y="3983504"/>
            <a:ext cx="5791200" cy="1015663"/>
          </a:xfrm>
          <a:prstGeom prst="rect">
            <a:avLst/>
          </a:prstGeom>
          <a:noFill/>
          <a:ln w="9525">
            <a:noFill/>
            <a:miter lim="800000"/>
            <a:headEnd/>
            <a:tailEnd/>
          </a:ln>
          <a:effectLst/>
        </p:spPr>
        <p:txBody>
          <a:bodyPr wrap="square">
            <a:spAutoFit/>
          </a:bodyPr>
          <a:lstStyle/>
          <a:p>
            <a:pPr algn="just">
              <a:lnSpc>
                <a:spcPts val="2400"/>
              </a:lnSpc>
            </a:pPr>
            <a:r>
              <a:rPr lang="en-US" sz="2200" dirty="0" smtClean="0">
                <a:latin typeface="Times New Roman" panose="02020603050405020304" pitchFamily="18" charset="0"/>
                <a:cs typeface="Times New Roman" panose="02020603050405020304" pitchFamily="18" charset="0"/>
              </a:rPr>
              <a:t>In the picture, a reinforced deck will be attached to each of the steel sections shown to form a composite box girder bridge. </a:t>
            </a:r>
            <a:endParaRPr lang="en-US" sz="2200" b="1" i="1" dirty="0">
              <a:latin typeface="Times New Roman" panose="02020603050405020304" pitchFamily="18" charset="0"/>
              <a:cs typeface="Times New Roman" panose="02020603050405020304" pitchFamily="18" charset="0"/>
            </a:endParaRPr>
          </a:p>
        </p:txBody>
      </p:sp>
      <p:sp>
        <p:nvSpPr>
          <p:cNvPr id="9222" name="Text Box 6"/>
          <p:cNvSpPr txBox="1">
            <a:spLocks noChangeArrowheads="1"/>
          </p:cNvSpPr>
          <p:nvPr/>
        </p:nvSpPr>
        <p:spPr bwMode="auto">
          <a:xfrm>
            <a:off x="0" y="5410200"/>
            <a:ext cx="5791200" cy="1015663"/>
          </a:xfrm>
          <a:prstGeom prst="rect">
            <a:avLst/>
          </a:prstGeom>
          <a:noFill/>
          <a:ln w="9525">
            <a:noFill/>
            <a:miter lim="800000"/>
            <a:headEnd/>
            <a:tailEnd/>
          </a:ln>
          <a:effectLst/>
        </p:spPr>
        <p:txBody>
          <a:bodyPr wrap="square">
            <a:spAutoFit/>
          </a:bodyPr>
          <a:lstStyle/>
          <a:p>
            <a:pPr algn="just">
              <a:lnSpc>
                <a:spcPts val="2400"/>
              </a:lnSpc>
            </a:pPr>
            <a:r>
              <a:rPr lang="en-US" sz="2200" dirty="0" smtClean="0">
                <a:latin typeface="Times New Roman" panose="02020603050405020304" pitchFamily="18" charset="0"/>
                <a:cs typeface="Times New Roman" panose="02020603050405020304" pitchFamily="18" charset="0"/>
              </a:rPr>
              <a:t>In this part of the course, the shearing stresses will be determined in various types of beams and girders.</a:t>
            </a:r>
            <a:endParaRPr lang="en-US" sz="2200" dirty="0">
              <a:latin typeface="Times New Roman" panose="02020603050405020304" pitchFamily="18" charset="0"/>
              <a:cs typeface="Times New Roman" panose="02020603050405020304" pitchFamily="18" charset="0"/>
            </a:endParaRPr>
          </a:p>
        </p:txBody>
      </p:sp>
      <p:sp>
        <p:nvSpPr>
          <p:cNvPr id="8" name="Slide Number Placeholder 7"/>
          <p:cNvSpPr>
            <a:spLocks noGrp="1"/>
          </p:cNvSpPr>
          <p:nvPr>
            <p:ph type="sldNum" sz="quarter" idx="12"/>
          </p:nvPr>
        </p:nvSpPr>
        <p:spPr/>
        <p:txBody>
          <a:bodyPr/>
          <a:lstStyle/>
          <a:p>
            <a:r>
              <a:rPr lang="en-US" dirty="0" smtClean="0"/>
              <a:t> </a:t>
            </a:r>
            <a:fld id="{3FD5032F-D114-428C-A705-DA6E2CA8D2B6}" type="slidenum">
              <a:rPr lang="en-US" smtClean="0"/>
              <a:pPr/>
              <a:t>2</a:t>
            </a:fld>
            <a:endParaRPr lang="en-US" dirty="0"/>
          </a:p>
        </p:txBody>
      </p:sp>
      <p:pic>
        <p:nvPicPr>
          <p:cNvPr id="406529" name="Picture 1" descr="C:\Documents and Settings\Administrator\My Documents\Teaching courses\Solutions manuals\Mechanics of Materials  5E              Beer and Johnston\Images\Chapter 6\photos\bee29389_06_Opener.jpg"/>
          <p:cNvPicPr>
            <a:picLocks noChangeAspect="1" noChangeArrowheads="1"/>
          </p:cNvPicPr>
          <p:nvPr/>
        </p:nvPicPr>
        <p:blipFill>
          <a:blip r:embed="rId3" cstate="print"/>
          <a:srcRect t="2592" b="2347"/>
          <a:stretch>
            <a:fillRect/>
          </a:stretch>
        </p:blipFill>
        <p:spPr bwMode="auto">
          <a:xfrm>
            <a:off x="5872633" y="1905000"/>
            <a:ext cx="3195167" cy="4633648"/>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652" name="Picture 4" descr="C:\Documents and Settings\Administrator\My Documents\Teaching courses\Solutions manuals\Mechanics of Materials  5E              Beer and Johnston\Images\Chapter 6\color_art\bee29389_06_02.jpg"/>
          <p:cNvPicPr>
            <a:picLocks noChangeAspect="1" noChangeArrowheads="1"/>
          </p:cNvPicPr>
          <p:nvPr/>
        </p:nvPicPr>
        <p:blipFill>
          <a:blip r:embed="rId4" cstate="print"/>
          <a:srcRect t="2710"/>
          <a:stretch>
            <a:fillRect/>
          </a:stretch>
        </p:blipFill>
        <p:spPr bwMode="auto">
          <a:xfrm>
            <a:off x="5867400" y="4219868"/>
            <a:ext cx="3124200" cy="2333332"/>
          </a:xfrm>
          <a:prstGeom prst="rect">
            <a:avLst/>
          </a:prstGeom>
          <a:noFill/>
        </p:spPr>
      </p:pic>
      <p:pic>
        <p:nvPicPr>
          <p:cNvPr id="12" name="Picture 3" descr="C:\Documents and Settings\Administrator\My Documents\Teaching courses\Solutions manuals\Mechanics of Materials  5E              Beer and Johnston\Images\Chapter 6\color_art\bee29389_06_01.jpg"/>
          <p:cNvPicPr>
            <a:picLocks noChangeAspect="1" noChangeArrowheads="1"/>
          </p:cNvPicPr>
          <p:nvPr/>
        </p:nvPicPr>
        <p:blipFill>
          <a:blip r:embed="rId5" cstate="print"/>
          <a:srcRect l="55824" t="5556"/>
          <a:stretch>
            <a:fillRect/>
          </a:stretch>
        </p:blipFill>
        <p:spPr bwMode="auto">
          <a:xfrm>
            <a:off x="0" y="2514600"/>
            <a:ext cx="2653216" cy="2590800"/>
          </a:xfrm>
          <a:prstGeom prst="rect">
            <a:avLst/>
          </a:prstGeom>
          <a:noFill/>
        </p:spPr>
      </p:pic>
      <p:graphicFrame>
        <p:nvGraphicFramePr>
          <p:cNvPr id="6151" name="Object 7"/>
          <p:cNvGraphicFramePr>
            <a:graphicFrameLocks noChangeAspect="1"/>
          </p:cNvGraphicFramePr>
          <p:nvPr>
            <p:extLst>
              <p:ext uri="{D42A27DB-BD31-4B8C-83A1-F6EECF244321}">
                <p14:modId xmlns:p14="http://schemas.microsoft.com/office/powerpoint/2010/main" val="4179450191"/>
              </p:ext>
            </p:extLst>
          </p:nvPr>
        </p:nvGraphicFramePr>
        <p:xfrm>
          <a:off x="3200400" y="2209800"/>
          <a:ext cx="2066763" cy="1645324"/>
        </p:xfrm>
        <a:graphic>
          <a:graphicData uri="http://schemas.openxmlformats.org/presentationml/2006/ole">
            <mc:AlternateContent xmlns:mc="http://schemas.openxmlformats.org/markup-compatibility/2006">
              <mc:Choice xmlns:v="urn:schemas-microsoft-com:vml" Requires="v">
                <p:oleObj spid="_x0000_s411689" name="Equation" r:id="rId6" imgW="1117440" imgH="888840" progId="Equation.3">
                  <p:embed/>
                </p:oleObj>
              </mc:Choice>
              <mc:Fallback>
                <p:oleObj name="Equation" r:id="rId6" imgW="1117440" imgH="88884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2209800"/>
                        <a:ext cx="2066763" cy="16453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2" name="Text Box 8"/>
          <p:cNvSpPr txBox="1">
            <a:spLocks noChangeArrowheads="1"/>
          </p:cNvSpPr>
          <p:nvPr/>
        </p:nvSpPr>
        <p:spPr bwMode="auto">
          <a:xfrm>
            <a:off x="2971800" y="1752600"/>
            <a:ext cx="6096000" cy="400110"/>
          </a:xfrm>
          <a:prstGeom prst="rect">
            <a:avLst/>
          </a:prstGeom>
          <a:noFill/>
          <a:ln w="9525">
            <a:noFill/>
            <a:miter lim="800000"/>
            <a:headEnd/>
            <a:tailEnd/>
          </a:ln>
          <a:effectLst/>
        </p:spPr>
        <p:txBody>
          <a:bodyPr wrap="square">
            <a:spAutoFit/>
          </a:bodyPr>
          <a:lstStyle/>
          <a:p>
            <a:pPr>
              <a:lnSpc>
                <a:spcPts val="2400"/>
              </a:lnSpc>
            </a:pPr>
            <a:r>
              <a:rPr lang="en-US" sz="2200" dirty="0">
                <a:latin typeface="Times New Roman" panose="02020603050405020304" pitchFamily="18" charset="0"/>
                <a:cs typeface="Times New Roman" panose="02020603050405020304" pitchFamily="18" charset="0"/>
              </a:rPr>
              <a:t>Distribution of normal and shearing stresses satisfies</a:t>
            </a:r>
          </a:p>
        </p:txBody>
      </p:sp>
      <p:sp>
        <p:nvSpPr>
          <p:cNvPr id="6150" name="Text Box 6"/>
          <p:cNvSpPr txBox="1">
            <a:spLocks noChangeArrowheads="1"/>
          </p:cNvSpPr>
          <p:nvPr/>
        </p:nvSpPr>
        <p:spPr bwMode="auto">
          <a:xfrm>
            <a:off x="2971800" y="816114"/>
            <a:ext cx="6096000" cy="707886"/>
          </a:xfrm>
          <a:prstGeom prst="rect">
            <a:avLst/>
          </a:prstGeom>
          <a:noFill/>
          <a:ln w="9525">
            <a:noFill/>
            <a:miter lim="800000"/>
            <a:headEnd/>
            <a:tailEnd/>
          </a:ln>
          <a:effectLst/>
        </p:spPr>
        <p:txBody>
          <a:bodyPr wrap="square">
            <a:spAutoFit/>
          </a:bodyPr>
          <a:lstStyle/>
          <a:p>
            <a:pPr algn="just">
              <a:lnSpc>
                <a:spcPts val="2400"/>
              </a:lnSpc>
            </a:pPr>
            <a:r>
              <a:rPr lang="en-US" sz="2200" dirty="0">
                <a:latin typeface="Times New Roman" panose="02020603050405020304" pitchFamily="18" charset="0"/>
                <a:cs typeface="Times New Roman" panose="02020603050405020304" pitchFamily="18" charset="0"/>
              </a:rPr>
              <a:t>Transverse loading applied to a beam results in normal and shearing stresses in transverse sections.</a:t>
            </a:r>
          </a:p>
        </p:txBody>
      </p:sp>
      <p:sp>
        <p:nvSpPr>
          <p:cNvPr id="6160" name="Text Box 16"/>
          <p:cNvSpPr txBox="1">
            <a:spLocks noChangeArrowheads="1"/>
          </p:cNvSpPr>
          <p:nvPr/>
        </p:nvSpPr>
        <p:spPr bwMode="auto">
          <a:xfrm>
            <a:off x="228600" y="5486400"/>
            <a:ext cx="4962363" cy="1015663"/>
          </a:xfrm>
          <a:prstGeom prst="rect">
            <a:avLst/>
          </a:prstGeom>
          <a:noFill/>
          <a:ln w="9525">
            <a:noFill/>
            <a:miter lim="800000"/>
            <a:headEnd/>
            <a:tailEnd/>
          </a:ln>
          <a:effectLst/>
        </p:spPr>
        <p:txBody>
          <a:bodyPr wrap="square">
            <a:spAutoFit/>
          </a:bodyPr>
          <a:lstStyle/>
          <a:p>
            <a:pPr algn="just">
              <a:lnSpc>
                <a:spcPts val="2400"/>
              </a:lnSpc>
            </a:pPr>
            <a:r>
              <a:rPr lang="en-US" sz="2200" dirty="0">
                <a:latin typeface="Times New Roman" panose="02020603050405020304" pitchFamily="18" charset="0"/>
                <a:cs typeface="Times New Roman" panose="02020603050405020304" pitchFamily="18" charset="0"/>
              </a:rPr>
              <a:t>When shearing stresses are exerted on the vertical faces of an element, equal stresses must be exerted on the horizontal faces</a:t>
            </a:r>
          </a:p>
        </p:txBody>
      </p:sp>
      <p:sp>
        <p:nvSpPr>
          <p:cNvPr id="13" name="Slide Number Placeholder 12"/>
          <p:cNvSpPr>
            <a:spLocks noGrp="1"/>
          </p:cNvSpPr>
          <p:nvPr>
            <p:ph type="sldNum" sz="quarter" idx="12"/>
          </p:nvPr>
        </p:nvSpPr>
        <p:spPr/>
        <p:txBody>
          <a:bodyPr/>
          <a:lstStyle/>
          <a:p>
            <a:r>
              <a:rPr lang="en-US" dirty="0" smtClean="0"/>
              <a:t> </a:t>
            </a:r>
            <a:fld id="{3FD5032F-D114-428C-A705-DA6E2CA8D2B6}" type="slidenum">
              <a:rPr lang="en-US" smtClean="0"/>
              <a:pPr/>
              <a:t>3</a:t>
            </a:fld>
            <a:endParaRPr lang="en-US" dirty="0"/>
          </a:p>
        </p:txBody>
      </p:sp>
      <p:sp>
        <p:nvSpPr>
          <p:cNvPr id="15" name="Rectangle 2"/>
          <p:cNvSpPr>
            <a:spLocks noGrp="1" noChangeArrowheads="1"/>
          </p:cNvSpPr>
          <p:nvPr>
            <p:ph type="title"/>
          </p:nvPr>
        </p:nvSpPr>
        <p:spPr>
          <a:xfrm>
            <a:off x="2095500" y="0"/>
            <a:ext cx="4152900" cy="630936"/>
          </a:xfrm>
          <a:ln/>
        </p:spPr>
        <p:txBody>
          <a:bodyPr/>
          <a:lstStyle/>
          <a:p>
            <a:r>
              <a:rPr lang="en-US" dirty="0" smtClean="0"/>
              <a:t>Introduction</a:t>
            </a:r>
            <a:endParaRPr lang="en-US" dirty="0"/>
          </a:p>
        </p:txBody>
      </p:sp>
      <p:pic>
        <p:nvPicPr>
          <p:cNvPr id="386051" name="Picture 3" descr="C:\Documents and Settings\Administrator\My Documents\Teaching courses\Solutions manuals\Mechanics of Materials  5E              Beer and Johnston\Images\Chapter 6\color_art\bee29389_06_01.jpg"/>
          <p:cNvPicPr>
            <a:picLocks noChangeAspect="1" noChangeArrowheads="1"/>
          </p:cNvPicPr>
          <p:nvPr/>
        </p:nvPicPr>
        <p:blipFill>
          <a:blip r:embed="rId5" cstate="print"/>
          <a:srcRect t="5556" r="55595"/>
          <a:stretch>
            <a:fillRect/>
          </a:stretch>
        </p:blipFill>
        <p:spPr bwMode="auto">
          <a:xfrm>
            <a:off x="0" y="0"/>
            <a:ext cx="2667000" cy="2590800"/>
          </a:xfrm>
          <a:prstGeom prst="rect">
            <a:avLst/>
          </a:prstGeom>
          <a:noFill/>
        </p:spPr>
      </p:pic>
      <p:graphicFrame>
        <p:nvGraphicFramePr>
          <p:cNvPr id="411651" name="Object 3"/>
          <p:cNvGraphicFramePr>
            <a:graphicFrameLocks noChangeAspect="1"/>
          </p:cNvGraphicFramePr>
          <p:nvPr>
            <p:extLst>
              <p:ext uri="{D42A27DB-BD31-4B8C-83A1-F6EECF244321}">
                <p14:modId xmlns:p14="http://schemas.microsoft.com/office/powerpoint/2010/main" val="3602742516"/>
              </p:ext>
            </p:extLst>
          </p:nvPr>
        </p:nvGraphicFramePr>
        <p:xfrm>
          <a:off x="6019800" y="2209800"/>
          <a:ext cx="2830850" cy="1524000"/>
        </p:xfrm>
        <a:graphic>
          <a:graphicData uri="http://schemas.openxmlformats.org/presentationml/2006/ole">
            <mc:AlternateContent xmlns:mc="http://schemas.openxmlformats.org/markup-compatibility/2006">
              <mc:Choice xmlns:v="urn:schemas-microsoft-com:vml" Requires="v">
                <p:oleObj spid="_x0000_s411690" name="Equation" r:id="rId8" imgW="1650960" imgH="888840" progId="Equation.3">
                  <p:embed/>
                </p:oleObj>
              </mc:Choice>
              <mc:Fallback>
                <p:oleObj name="Equation" r:id="rId8" imgW="1650960" imgH="888840" progId="Equation.3">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9800" y="2209800"/>
                        <a:ext cx="2830850" cy="152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 Box 16"/>
          <p:cNvSpPr txBox="1">
            <a:spLocks noChangeArrowheads="1"/>
          </p:cNvSpPr>
          <p:nvPr/>
        </p:nvSpPr>
        <p:spPr bwMode="auto">
          <a:xfrm>
            <a:off x="2971800" y="4187279"/>
            <a:ext cx="2514600" cy="400110"/>
          </a:xfrm>
          <a:prstGeom prst="rect">
            <a:avLst/>
          </a:prstGeom>
          <a:noFill/>
          <a:ln w="9525">
            <a:noFill/>
            <a:miter lim="800000"/>
            <a:headEnd/>
            <a:tailEnd/>
          </a:ln>
          <a:effectLst/>
        </p:spPr>
        <p:txBody>
          <a:bodyPr wrap="square">
            <a:spAutoFit/>
          </a:bodyPr>
          <a:lstStyle/>
          <a:p>
            <a:pPr algn="just">
              <a:lnSpc>
                <a:spcPts val="2400"/>
              </a:lnSpc>
            </a:pPr>
            <a:r>
              <a:rPr lang="en-US" sz="2200" dirty="0" smtClean="0">
                <a:latin typeface="Times New Roman" panose="02020603050405020304" pitchFamily="18" charset="0"/>
                <a:cs typeface="Times New Roman" panose="02020603050405020304" pitchFamily="18" charset="0"/>
              </a:rPr>
              <a:t>Consider the case</a:t>
            </a:r>
            <a:endParaRPr lang="en-US" sz="2200" dirty="0">
              <a:latin typeface="Times New Roman" panose="02020603050405020304" pitchFamily="18" charset="0"/>
              <a:cs typeface="Times New Roman" panose="02020603050405020304" pitchFamily="18" charset="0"/>
            </a:endParaRPr>
          </a:p>
        </p:txBody>
      </p:sp>
      <p:graphicFrame>
        <p:nvGraphicFramePr>
          <p:cNvPr id="2" name="Object 4"/>
          <p:cNvGraphicFramePr>
            <a:graphicFrameLocks noChangeAspect="1"/>
          </p:cNvGraphicFramePr>
          <p:nvPr>
            <p:extLst>
              <p:ext uri="{D42A27DB-BD31-4B8C-83A1-F6EECF244321}">
                <p14:modId xmlns:p14="http://schemas.microsoft.com/office/powerpoint/2010/main" val="2740852406"/>
              </p:ext>
            </p:extLst>
          </p:nvPr>
        </p:nvGraphicFramePr>
        <p:xfrm>
          <a:off x="5257800" y="4148138"/>
          <a:ext cx="822325" cy="423862"/>
        </p:xfrm>
        <a:graphic>
          <a:graphicData uri="http://schemas.openxmlformats.org/presentationml/2006/ole">
            <mc:AlternateContent xmlns:mc="http://schemas.openxmlformats.org/markup-compatibility/2006">
              <mc:Choice xmlns:v="urn:schemas-microsoft-com:vml" Requires="v">
                <p:oleObj spid="_x0000_s411691" name="Equation" r:id="rId10" imgW="444240" imgH="228600" progId="Equation.3">
                  <p:embed/>
                </p:oleObj>
              </mc:Choice>
              <mc:Fallback>
                <p:oleObj name="Equation" r:id="rId10" imgW="444240" imgH="228600" progId="Equation.3">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57800" y="4148138"/>
                        <a:ext cx="822325" cy="423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C:\Documents and Settings\Administrator\My Documents\Teaching courses\Solutions manuals\Mechanics of Materials  5E              Beer and Johnston\Images\Chapter 6\color_art\bee29389_06_03.jpg"/>
          <p:cNvPicPr>
            <a:picLocks noChangeAspect="1" noChangeArrowheads="1"/>
          </p:cNvPicPr>
          <p:nvPr/>
        </p:nvPicPr>
        <p:blipFill>
          <a:blip r:embed="rId3" cstate="print"/>
          <a:srcRect l="8050" t="69984"/>
          <a:stretch>
            <a:fillRect/>
          </a:stretch>
        </p:blipFill>
        <p:spPr bwMode="auto">
          <a:xfrm>
            <a:off x="0" y="4876800"/>
            <a:ext cx="3481387" cy="1752600"/>
          </a:xfrm>
          <a:prstGeom prst="rect">
            <a:avLst/>
          </a:prstGeom>
          <a:noFill/>
        </p:spPr>
      </p:pic>
      <p:sp>
        <p:nvSpPr>
          <p:cNvPr id="6161" name="Text Box 17"/>
          <p:cNvSpPr txBox="1">
            <a:spLocks noChangeArrowheads="1"/>
          </p:cNvSpPr>
          <p:nvPr/>
        </p:nvSpPr>
        <p:spPr bwMode="auto">
          <a:xfrm>
            <a:off x="3429000" y="733961"/>
            <a:ext cx="5638800" cy="1323439"/>
          </a:xfrm>
          <a:prstGeom prst="rect">
            <a:avLst/>
          </a:prstGeom>
          <a:noFill/>
          <a:ln w="9525">
            <a:noFill/>
            <a:miter lim="800000"/>
            <a:headEnd/>
            <a:tailEnd/>
          </a:ln>
          <a:effectLst/>
        </p:spPr>
        <p:txBody>
          <a:bodyPr wrap="square">
            <a:spAutoFit/>
          </a:bodyPr>
          <a:lstStyle/>
          <a:p>
            <a:pPr algn="just">
              <a:lnSpc>
                <a:spcPts val="2400"/>
              </a:lnSpc>
            </a:pPr>
            <a:r>
              <a:rPr lang="en-US" sz="2200" dirty="0" smtClean="0">
                <a:latin typeface="Times New Roman" panose="02020603050405020304" pitchFamily="18" charset="0"/>
                <a:cs typeface="Times New Roman" panose="02020603050405020304" pitchFamily="18" charset="0"/>
              </a:rPr>
              <a:t>If </a:t>
            </a:r>
            <a:r>
              <a:rPr lang="el-GR" sz="2200" dirty="0" smtClean="0">
                <a:latin typeface="Times New Roman" pitchFamily="18" charset="0"/>
                <a:cs typeface="Times New Roman" pitchFamily="18" charset="0"/>
              </a:rPr>
              <a:t>τ</a:t>
            </a:r>
            <a:r>
              <a:rPr lang="en-US" sz="2200" baseline="-25000" dirty="0" err="1" smtClean="0">
                <a:latin typeface="Times New Roman" panose="02020603050405020304" pitchFamily="18" charset="0"/>
                <a:cs typeface="Times New Roman" panose="02020603050405020304" pitchFamily="18" charset="0"/>
              </a:rPr>
              <a:t>xy</a:t>
            </a:r>
            <a:r>
              <a:rPr lang="en-US" sz="2200" dirty="0" smtClean="0">
                <a:latin typeface="Times New Roman" panose="02020603050405020304" pitchFamily="18" charset="0"/>
                <a:cs typeface="Times New Roman" panose="02020603050405020304" pitchFamily="18" charset="0"/>
              </a:rPr>
              <a:t> is present then </a:t>
            </a:r>
            <a:r>
              <a:rPr lang="el-GR" sz="2200" dirty="0" smtClean="0">
                <a:latin typeface="Times New Roman" pitchFamily="18" charset="0"/>
                <a:cs typeface="Times New Roman" pitchFamily="18" charset="0"/>
              </a:rPr>
              <a:t>τ</a:t>
            </a:r>
            <a:r>
              <a:rPr lang="en-US" sz="2200" baseline="-25000" dirty="0" err="1" smtClean="0">
                <a:latin typeface="Times New Roman" panose="02020603050405020304" pitchFamily="18" charset="0"/>
                <a:cs typeface="Times New Roman" panose="02020603050405020304" pitchFamily="18" charset="0"/>
              </a:rPr>
              <a:t>yx</a:t>
            </a:r>
            <a:r>
              <a:rPr lang="en-US" sz="2200" baseline="-250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must be present too. This means that longitudinal </a:t>
            </a:r>
            <a:r>
              <a:rPr lang="en-US" sz="2200" dirty="0">
                <a:latin typeface="Times New Roman" panose="02020603050405020304" pitchFamily="18" charset="0"/>
                <a:cs typeface="Times New Roman" panose="02020603050405020304" pitchFamily="18" charset="0"/>
              </a:rPr>
              <a:t>shearing stresses must exist in any member subjected to transverse loading.</a:t>
            </a:r>
          </a:p>
        </p:txBody>
      </p:sp>
      <p:sp>
        <p:nvSpPr>
          <p:cNvPr id="13" name="Slide Number Placeholder 12"/>
          <p:cNvSpPr>
            <a:spLocks noGrp="1"/>
          </p:cNvSpPr>
          <p:nvPr>
            <p:ph type="sldNum" sz="quarter" idx="12"/>
          </p:nvPr>
        </p:nvSpPr>
        <p:spPr/>
        <p:txBody>
          <a:bodyPr/>
          <a:lstStyle/>
          <a:p>
            <a:r>
              <a:rPr lang="en-US" dirty="0" smtClean="0"/>
              <a:t> </a:t>
            </a:r>
            <a:fld id="{3FD5032F-D114-428C-A705-DA6E2CA8D2B6}" type="slidenum">
              <a:rPr lang="en-US" smtClean="0"/>
              <a:pPr/>
              <a:t>4</a:t>
            </a:fld>
            <a:endParaRPr lang="en-US" dirty="0"/>
          </a:p>
        </p:txBody>
      </p:sp>
      <p:sp>
        <p:nvSpPr>
          <p:cNvPr id="15" name="Rectangle 2"/>
          <p:cNvSpPr>
            <a:spLocks noGrp="1" noChangeArrowheads="1"/>
          </p:cNvSpPr>
          <p:nvPr>
            <p:ph type="title"/>
          </p:nvPr>
        </p:nvSpPr>
        <p:spPr>
          <a:xfrm>
            <a:off x="3924300" y="0"/>
            <a:ext cx="4152900" cy="630936"/>
          </a:xfrm>
          <a:ln/>
        </p:spPr>
        <p:txBody>
          <a:bodyPr/>
          <a:lstStyle/>
          <a:p>
            <a:r>
              <a:rPr lang="en-US" dirty="0" smtClean="0"/>
              <a:t>Introduction</a:t>
            </a:r>
            <a:endParaRPr lang="en-US" dirty="0"/>
          </a:p>
        </p:txBody>
      </p:sp>
      <p:pic>
        <p:nvPicPr>
          <p:cNvPr id="12" name="Picture 4" descr="C:\Documents and Settings\Administrator\My Documents\Teaching courses\Solutions manuals\Mechanics of Materials  5E              Beer and Johnston\Images\Chapter 6\color_art\bee29389_06_02.jpg"/>
          <p:cNvPicPr>
            <a:picLocks noChangeAspect="1" noChangeArrowheads="1"/>
          </p:cNvPicPr>
          <p:nvPr/>
        </p:nvPicPr>
        <p:blipFill>
          <a:blip r:embed="rId4" cstate="print"/>
          <a:srcRect t="2710"/>
          <a:stretch>
            <a:fillRect/>
          </a:stretch>
        </p:blipFill>
        <p:spPr bwMode="auto">
          <a:xfrm>
            <a:off x="0" y="0"/>
            <a:ext cx="2716090" cy="2028532"/>
          </a:xfrm>
          <a:prstGeom prst="rect">
            <a:avLst/>
          </a:prstGeom>
          <a:noFill/>
        </p:spPr>
      </p:pic>
      <p:pic>
        <p:nvPicPr>
          <p:cNvPr id="412675" name="Picture 3" descr="C:\Documents and Settings\Administrator\My Documents\Teaching courses\Solutions manuals\Mechanics of Materials  5E              Beer and Johnston\Images\Chapter 6\color_art\bee29389_06_03.jpg"/>
          <p:cNvPicPr>
            <a:picLocks noChangeAspect="1" noChangeArrowheads="1"/>
          </p:cNvPicPr>
          <p:nvPr/>
        </p:nvPicPr>
        <p:blipFill>
          <a:blip r:embed="rId3" cstate="print"/>
          <a:srcRect l="8050" t="2121" b="80913"/>
          <a:stretch>
            <a:fillRect/>
          </a:stretch>
        </p:blipFill>
        <p:spPr bwMode="auto">
          <a:xfrm>
            <a:off x="0" y="2362200"/>
            <a:ext cx="3481387" cy="990600"/>
          </a:xfrm>
          <a:prstGeom prst="rect">
            <a:avLst/>
          </a:prstGeom>
          <a:noFill/>
        </p:spPr>
      </p:pic>
      <p:sp>
        <p:nvSpPr>
          <p:cNvPr id="14" name="Text Box 17"/>
          <p:cNvSpPr txBox="1">
            <a:spLocks noChangeArrowheads="1"/>
          </p:cNvSpPr>
          <p:nvPr/>
        </p:nvSpPr>
        <p:spPr bwMode="auto">
          <a:xfrm>
            <a:off x="3429000" y="2590800"/>
            <a:ext cx="5638800" cy="2246769"/>
          </a:xfrm>
          <a:prstGeom prst="rect">
            <a:avLst/>
          </a:prstGeom>
          <a:noFill/>
          <a:ln w="9525">
            <a:noFill/>
            <a:miter lim="800000"/>
            <a:headEnd/>
            <a:tailEnd/>
          </a:ln>
          <a:effectLst/>
        </p:spPr>
        <p:txBody>
          <a:bodyPr wrap="square">
            <a:spAutoFit/>
          </a:bodyPr>
          <a:lstStyle/>
          <a:p>
            <a:pPr algn="just">
              <a:lnSpc>
                <a:spcPts val="2400"/>
              </a:lnSpc>
            </a:pPr>
            <a:r>
              <a:rPr lang="en-US" sz="2200" dirty="0" smtClean="0">
                <a:latin typeface="Times New Roman" panose="02020603050405020304" pitchFamily="18" charset="0"/>
                <a:cs typeface="Times New Roman" panose="02020603050405020304" pitchFamily="18" charset="0"/>
              </a:rPr>
              <a:t>Consider a cantilever beam made of separate planks clamped together at one end</a:t>
            </a:r>
            <a:r>
              <a:rPr lang="en-US" sz="2200" dirty="0">
                <a:latin typeface="Times New Roman" panose="02020603050405020304" pitchFamily="18" charset="0"/>
                <a:cs typeface="Times New Roman" panose="02020603050405020304" pitchFamily="18" charset="0"/>
              </a:rPr>
              <a:t>. When subjected to a transverse load P, the planks are observed to slide with respect to each other. While sliding does not exist, the tendency to slide does exist, showing that stresses occur on longitudinal and transverse planes</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
        <p:nvSpPr>
          <p:cNvPr id="17" name="Text Box 17"/>
          <p:cNvSpPr txBox="1">
            <a:spLocks noChangeArrowheads="1"/>
          </p:cNvSpPr>
          <p:nvPr/>
        </p:nvSpPr>
        <p:spPr bwMode="auto">
          <a:xfrm>
            <a:off x="3429000" y="5215116"/>
            <a:ext cx="5638800" cy="1323439"/>
          </a:xfrm>
          <a:prstGeom prst="rect">
            <a:avLst/>
          </a:prstGeom>
          <a:noFill/>
          <a:ln w="9525">
            <a:noFill/>
            <a:miter lim="800000"/>
            <a:headEnd/>
            <a:tailEnd/>
          </a:ln>
          <a:effectLst/>
        </p:spPr>
        <p:txBody>
          <a:bodyPr wrap="square">
            <a:spAutoFit/>
          </a:bodyPr>
          <a:lstStyle/>
          <a:p>
            <a:pPr algn="just">
              <a:lnSpc>
                <a:spcPts val="2400"/>
              </a:lnSpc>
            </a:pPr>
            <a:r>
              <a:rPr lang="en-US" sz="2200" dirty="0" smtClean="0">
                <a:latin typeface="Times New Roman" panose="02020603050405020304" pitchFamily="18" charset="0"/>
                <a:cs typeface="Times New Roman" panose="02020603050405020304" pitchFamily="18" charset="0"/>
              </a:rPr>
              <a:t>When a moment M is applied the planks will bend into concentric arcs of circle and will not slide, thus verifying the fact that </a:t>
            </a:r>
            <a:r>
              <a:rPr lang="en-US" sz="2200" b="1" dirty="0" smtClean="0">
                <a:latin typeface="Times New Roman" panose="02020603050405020304" pitchFamily="18" charset="0"/>
                <a:cs typeface="Times New Roman" panose="02020603050405020304" pitchFamily="18" charset="0"/>
              </a:rPr>
              <a:t>shear does not occur in a beam subjected to pure bending</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pic>
        <p:nvPicPr>
          <p:cNvPr id="19" name="Picture 3" descr="C:\Documents and Settings\Administrator\My Documents\Teaching courses\Solutions manuals\Mechanics of Materials  5E              Beer and Johnston\Images\Chapter 6\color_art\bee29389_06_03.jpg"/>
          <p:cNvPicPr>
            <a:picLocks noChangeAspect="1" noChangeArrowheads="1"/>
          </p:cNvPicPr>
          <p:nvPr/>
        </p:nvPicPr>
        <p:blipFill>
          <a:blip r:embed="rId3" cstate="print"/>
          <a:srcRect l="8050" t="30832" b="39152"/>
          <a:stretch>
            <a:fillRect/>
          </a:stretch>
        </p:blipFill>
        <p:spPr bwMode="auto">
          <a:xfrm>
            <a:off x="0" y="3200400"/>
            <a:ext cx="3481387" cy="17526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630936"/>
          </a:xfrm>
          <a:ln/>
        </p:spPr>
        <p:txBody>
          <a:bodyPr/>
          <a:lstStyle/>
          <a:p>
            <a:r>
              <a:rPr lang="en-US" dirty="0"/>
              <a:t>Shear on the Horizontal Face of a </a:t>
            </a:r>
            <a:r>
              <a:rPr lang="en-US" dirty="0" smtClean="0"/>
              <a:t>Beam</a:t>
            </a:r>
            <a:endParaRPr lang="en-US" dirty="0"/>
          </a:p>
        </p:txBody>
      </p:sp>
      <p:sp>
        <p:nvSpPr>
          <p:cNvPr id="7175" name="Text Box 7"/>
          <p:cNvSpPr txBox="1">
            <a:spLocks noChangeArrowheads="1"/>
          </p:cNvSpPr>
          <p:nvPr/>
        </p:nvSpPr>
        <p:spPr bwMode="auto">
          <a:xfrm>
            <a:off x="0" y="1191161"/>
            <a:ext cx="3733800" cy="1323439"/>
          </a:xfrm>
          <a:prstGeom prst="rect">
            <a:avLst/>
          </a:prstGeom>
          <a:noFill/>
          <a:ln w="9525">
            <a:noFill/>
            <a:miter lim="800000"/>
            <a:headEnd/>
            <a:tailEnd/>
          </a:ln>
          <a:effectLst/>
        </p:spPr>
        <p:txBody>
          <a:bodyPr wrap="square">
            <a:spAutoFit/>
          </a:bodyPr>
          <a:lstStyle/>
          <a:p>
            <a:pPr algn="just">
              <a:lnSpc>
                <a:spcPts val="2400"/>
              </a:lnSpc>
            </a:pPr>
            <a:r>
              <a:rPr lang="en-US" sz="2200" dirty="0">
                <a:latin typeface="Times New Roman" panose="02020603050405020304" pitchFamily="18" charset="0"/>
                <a:cs typeface="Times New Roman" panose="02020603050405020304" pitchFamily="18" charset="0"/>
              </a:rPr>
              <a:t>Consider </a:t>
            </a:r>
            <a:r>
              <a:rPr lang="en-US" sz="2200" dirty="0" smtClean="0">
                <a:latin typeface="Times New Roman" panose="02020603050405020304" pitchFamily="18" charset="0"/>
                <a:cs typeface="Times New Roman" panose="02020603050405020304" pitchFamily="18" charset="0"/>
              </a:rPr>
              <a:t>the prismatic beam shown and at a distance x from A, detach from the beam an element, CDD’C’ of length </a:t>
            </a:r>
            <a:r>
              <a:rPr lang="el-GR" sz="2200" dirty="0" smtClean="0">
                <a:latin typeface="Times New Roman" panose="02020603050405020304" pitchFamily="18" charset="0"/>
                <a:cs typeface="Times New Roman" panose="02020603050405020304" pitchFamily="18" charset="0"/>
              </a:rPr>
              <a:t>Δ</a:t>
            </a:r>
            <a:r>
              <a:rPr lang="en-US" sz="2200" dirty="0" smtClean="0">
                <a:latin typeface="Times New Roman" panose="02020603050405020304" pitchFamily="18" charset="0"/>
                <a:cs typeface="Times New Roman" panose="02020603050405020304" pitchFamily="18" charset="0"/>
              </a:rPr>
              <a:t>x.</a:t>
            </a:r>
            <a:endParaRPr lang="en-US" sz="2200" dirty="0">
              <a:latin typeface="Times New Roman" panose="02020603050405020304" pitchFamily="18" charset="0"/>
              <a:cs typeface="Times New Roman" panose="02020603050405020304" pitchFamily="18" charset="0"/>
            </a:endParaRPr>
          </a:p>
        </p:txBody>
      </p:sp>
      <p:sp>
        <p:nvSpPr>
          <p:cNvPr id="7176" name="Text Box 8"/>
          <p:cNvSpPr txBox="1">
            <a:spLocks noChangeArrowheads="1"/>
          </p:cNvSpPr>
          <p:nvPr/>
        </p:nvSpPr>
        <p:spPr bwMode="auto">
          <a:xfrm>
            <a:off x="-1" y="3810000"/>
            <a:ext cx="3912081" cy="400110"/>
          </a:xfrm>
          <a:prstGeom prst="rect">
            <a:avLst/>
          </a:prstGeom>
          <a:noFill/>
          <a:ln w="9525">
            <a:noFill/>
            <a:miter lim="800000"/>
            <a:headEnd/>
            <a:tailEnd/>
          </a:ln>
          <a:effectLst/>
        </p:spPr>
        <p:txBody>
          <a:bodyPr wrap="square">
            <a:spAutoFit/>
          </a:bodyPr>
          <a:lstStyle/>
          <a:p>
            <a:pPr>
              <a:lnSpc>
                <a:spcPts val="2400"/>
              </a:lnSpc>
            </a:pPr>
            <a:r>
              <a:rPr lang="en-US" sz="2200" dirty="0">
                <a:latin typeface="Times New Roman" panose="02020603050405020304" pitchFamily="18" charset="0"/>
                <a:cs typeface="Times New Roman" panose="02020603050405020304" pitchFamily="18" charset="0"/>
              </a:rPr>
              <a:t>For equilibrium of beam element</a:t>
            </a:r>
          </a:p>
        </p:txBody>
      </p:sp>
      <p:graphicFrame>
        <p:nvGraphicFramePr>
          <p:cNvPr id="7177" name="Object 9"/>
          <p:cNvGraphicFramePr>
            <a:graphicFrameLocks noChangeAspect="1"/>
          </p:cNvGraphicFramePr>
          <p:nvPr>
            <p:extLst>
              <p:ext uri="{D42A27DB-BD31-4B8C-83A1-F6EECF244321}">
                <p14:modId xmlns:p14="http://schemas.microsoft.com/office/powerpoint/2010/main" val="2602669775"/>
              </p:ext>
            </p:extLst>
          </p:nvPr>
        </p:nvGraphicFramePr>
        <p:xfrm>
          <a:off x="228600" y="4286310"/>
          <a:ext cx="3683481" cy="1568450"/>
        </p:xfrm>
        <a:graphic>
          <a:graphicData uri="http://schemas.openxmlformats.org/presentationml/2006/ole">
            <mc:AlternateContent xmlns:mc="http://schemas.openxmlformats.org/markup-compatibility/2006">
              <mc:Choice xmlns:v="urn:schemas-microsoft-com:vml" Requires="v">
                <p:oleObj spid="_x0000_s387089" name="Equation" r:id="rId4" imgW="1968480" imgH="838080" progId="Equation.3">
                  <p:embed/>
                </p:oleObj>
              </mc:Choice>
              <mc:Fallback>
                <p:oleObj name="Equation" r:id="rId4" imgW="1968480" imgH="83808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286310"/>
                        <a:ext cx="3683481" cy="156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Slide Number Placeholder 16"/>
          <p:cNvSpPr>
            <a:spLocks noGrp="1"/>
          </p:cNvSpPr>
          <p:nvPr>
            <p:ph type="sldNum" sz="quarter" idx="12"/>
          </p:nvPr>
        </p:nvSpPr>
        <p:spPr/>
        <p:txBody>
          <a:bodyPr/>
          <a:lstStyle/>
          <a:p>
            <a:r>
              <a:rPr lang="en-US" dirty="0" smtClean="0"/>
              <a:t> </a:t>
            </a:r>
            <a:fld id="{3FD5032F-D114-428C-A705-DA6E2CA8D2B6}" type="slidenum">
              <a:rPr lang="en-US" smtClean="0"/>
              <a:pPr/>
              <a:t>5</a:t>
            </a:fld>
            <a:endParaRPr lang="en-US" dirty="0"/>
          </a:p>
        </p:txBody>
      </p:sp>
      <p:pic>
        <p:nvPicPr>
          <p:cNvPr id="387077" name="Picture 5" descr="C:\Documents and Settings\Administrator\My Documents\Teaching courses\Solutions manuals\Mechanics of Materials  5E              Beer and Johnston\Images\Chapter 6\color_art\bee29389_06_05.jpg"/>
          <p:cNvPicPr>
            <a:picLocks noChangeAspect="1" noChangeArrowheads="1"/>
          </p:cNvPicPr>
          <p:nvPr/>
        </p:nvPicPr>
        <p:blipFill>
          <a:blip r:embed="rId6" cstate="print"/>
          <a:srcRect t="9258"/>
          <a:stretch>
            <a:fillRect/>
          </a:stretch>
        </p:blipFill>
        <p:spPr bwMode="auto">
          <a:xfrm>
            <a:off x="4095072" y="914400"/>
            <a:ext cx="5048928" cy="1646237"/>
          </a:xfrm>
          <a:prstGeom prst="rect">
            <a:avLst/>
          </a:prstGeom>
          <a:noFill/>
        </p:spPr>
      </p:pic>
      <p:pic>
        <p:nvPicPr>
          <p:cNvPr id="387078" name="Picture 6" descr="C:\Documents and Settings\Administrator\My Documents\Teaching courses\Solutions manuals\Mechanics of Materials  5E              Beer and Johnston\Images\Chapter 6\color_art\bee29389_06_06.jpg"/>
          <p:cNvPicPr>
            <a:picLocks noChangeAspect="1" noChangeArrowheads="1"/>
          </p:cNvPicPr>
          <p:nvPr/>
        </p:nvPicPr>
        <p:blipFill>
          <a:blip r:embed="rId7" cstate="print"/>
          <a:srcRect t="4808"/>
          <a:stretch>
            <a:fillRect/>
          </a:stretch>
        </p:blipFill>
        <p:spPr bwMode="auto">
          <a:xfrm>
            <a:off x="4114800" y="2514600"/>
            <a:ext cx="5029200" cy="1810397"/>
          </a:xfrm>
          <a:prstGeom prst="rect">
            <a:avLst/>
          </a:prstGeom>
          <a:noFill/>
        </p:spPr>
      </p:pic>
      <p:pic>
        <p:nvPicPr>
          <p:cNvPr id="387079" name="Picture 7" descr="C:\Documents and Settings\Administrator\My Documents\Teaching courses\Solutions manuals\Mechanics of Materials  5E              Beer and Johnston\Images\Chapter 6\color_art\bee29389_06_07.jpg"/>
          <p:cNvPicPr>
            <a:picLocks noChangeAspect="1" noChangeArrowheads="1"/>
          </p:cNvPicPr>
          <p:nvPr/>
        </p:nvPicPr>
        <p:blipFill>
          <a:blip r:embed="rId8" cstate="print"/>
          <a:srcRect t="6602"/>
          <a:stretch>
            <a:fillRect/>
          </a:stretch>
        </p:blipFill>
        <p:spPr bwMode="auto">
          <a:xfrm>
            <a:off x="5218113" y="4473575"/>
            <a:ext cx="3163887" cy="21558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6" descr="C:\Documents and Settings\Administrator\My Documents\Teaching courses\Solutions manuals\Mechanics of Materials  5E              Beer and Johnston\Images\Chapter 6\color_art\bee29389_06_06.jpg"/>
          <p:cNvPicPr>
            <a:picLocks noChangeAspect="1" noChangeArrowheads="1"/>
          </p:cNvPicPr>
          <p:nvPr/>
        </p:nvPicPr>
        <p:blipFill>
          <a:blip r:embed="rId4" cstate="print"/>
          <a:srcRect t="4808"/>
          <a:stretch>
            <a:fillRect/>
          </a:stretch>
        </p:blipFill>
        <p:spPr bwMode="auto">
          <a:xfrm>
            <a:off x="0" y="1161403"/>
            <a:ext cx="5029200" cy="1810397"/>
          </a:xfrm>
          <a:prstGeom prst="rect">
            <a:avLst/>
          </a:prstGeom>
          <a:noFill/>
        </p:spPr>
      </p:pic>
      <p:sp>
        <p:nvSpPr>
          <p:cNvPr id="7170" name="Rectangle 2"/>
          <p:cNvSpPr>
            <a:spLocks noGrp="1" noChangeArrowheads="1"/>
          </p:cNvSpPr>
          <p:nvPr>
            <p:ph type="title"/>
          </p:nvPr>
        </p:nvSpPr>
        <p:spPr>
          <a:xfrm>
            <a:off x="0" y="0"/>
            <a:ext cx="9144000" cy="630936"/>
          </a:xfrm>
          <a:ln/>
        </p:spPr>
        <p:txBody>
          <a:bodyPr/>
          <a:lstStyle/>
          <a:p>
            <a:r>
              <a:rPr lang="en-US" dirty="0"/>
              <a:t>Shear on the Horizontal Face of a </a:t>
            </a:r>
            <a:r>
              <a:rPr lang="en-US" dirty="0" smtClean="0"/>
              <a:t>Beam</a:t>
            </a:r>
            <a:endParaRPr lang="en-US" dirty="0"/>
          </a:p>
        </p:txBody>
      </p:sp>
      <p:sp>
        <p:nvSpPr>
          <p:cNvPr id="7180" name="Text Box 12"/>
          <p:cNvSpPr txBox="1">
            <a:spLocks noChangeArrowheads="1"/>
          </p:cNvSpPr>
          <p:nvPr/>
        </p:nvSpPr>
        <p:spPr bwMode="auto">
          <a:xfrm>
            <a:off x="4648200" y="725492"/>
            <a:ext cx="4495800" cy="1015663"/>
          </a:xfrm>
          <a:prstGeom prst="rect">
            <a:avLst/>
          </a:prstGeom>
          <a:noFill/>
          <a:ln w="9525">
            <a:noFill/>
            <a:miter lim="800000"/>
            <a:headEnd/>
            <a:tailEnd/>
          </a:ln>
          <a:effectLst/>
        </p:spPr>
        <p:txBody>
          <a:bodyPr wrap="square">
            <a:spAutoFit/>
          </a:bodyPr>
          <a:lstStyle/>
          <a:p>
            <a:pPr algn="just">
              <a:lnSpc>
                <a:spcPts val="2400"/>
              </a:lnSpc>
            </a:pPr>
            <a:r>
              <a:rPr lang="en-US" sz="2200" dirty="0" smtClean="0">
                <a:latin typeface="Times New Roman" panose="02020603050405020304" pitchFamily="18" charset="0"/>
                <a:cs typeface="Times New Roman" panose="02020603050405020304" pitchFamily="18" charset="0"/>
              </a:rPr>
              <a:t>Let Q be the first moment with respect to the neutral axis of the cross section </a:t>
            </a:r>
            <a:r>
              <a:rPr lang="en-US" sz="2200" i="1" dirty="0" smtClean="0">
                <a:latin typeface="Times New Roman" panose="02020603050405020304" pitchFamily="18" charset="0"/>
                <a:cs typeface="Times New Roman" panose="02020603050405020304" pitchFamily="18" charset="0"/>
              </a:rPr>
              <a:t>a</a:t>
            </a:r>
            <a:r>
              <a:rPr lang="en-US" sz="2200" dirty="0" smtClean="0">
                <a:latin typeface="Times New Roman" panose="02020603050405020304" pitchFamily="18" charset="0"/>
                <a:cs typeface="Times New Roman" panose="02020603050405020304" pitchFamily="18" charset="0"/>
              </a:rPr>
              <a:t> located above the line y = y</a:t>
            </a:r>
            <a:r>
              <a:rPr lang="en-US" sz="2200" baseline="-25000" dirty="0" smtClean="0">
                <a:latin typeface="Times New Roman" panose="02020603050405020304" pitchFamily="18" charset="0"/>
                <a:cs typeface="Times New Roman" panose="02020603050405020304" pitchFamily="18" charset="0"/>
              </a:rPr>
              <a:t>1</a:t>
            </a:r>
            <a:endParaRPr lang="en-US" sz="2200" baseline="-25000" dirty="0">
              <a:latin typeface="Times New Roman" panose="02020603050405020304" pitchFamily="18" charset="0"/>
              <a:cs typeface="Times New Roman" panose="02020603050405020304" pitchFamily="18" charset="0"/>
            </a:endParaRPr>
          </a:p>
        </p:txBody>
      </p:sp>
      <p:graphicFrame>
        <p:nvGraphicFramePr>
          <p:cNvPr id="7179" name="Object 11"/>
          <p:cNvGraphicFramePr>
            <a:graphicFrameLocks noChangeAspect="1"/>
          </p:cNvGraphicFramePr>
          <p:nvPr>
            <p:extLst>
              <p:ext uri="{D42A27DB-BD31-4B8C-83A1-F6EECF244321}">
                <p14:modId xmlns:p14="http://schemas.microsoft.com/office/powerpoint/2010/main" val="3692255452"/>
              </p:ext>
            </p:extLst>
          </p:nvPr>
        </p:nvGraphicFramePr>
        <p:xfrm>
          <a:off x="6248400" y="4373562"/>
          <a:ext cx="1693862" cy="808038"/>
        </p:xfrm>
        <a:graphic>
          <a:graphicData uri="http://schemas.openxmlformats.org/presentationml/2006/ole">
            <mc:AlternateContent xmlns:mc="http://schemas.openxmlformats.org/markup-compatibility/2006">
              <mc:Choice xmlns:v="urn:schemas-microsoft-com:vml" Requires="v">
                <p:oleObj spid="_x0000_s435246" name="Equation" r:id="rId5" imgW="825480" imgH="393480" progId="Equation.3">
                  <p:embed/>
                </p:oleObj>
              </mc:Choice>
              <mc:Fallback>
                <p:oleObj name="Equation" r:id="rId5" imgW="825480" imgH="39348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4373562"/>
                        <a:ext cx="1693862" cy="808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Slide Number Placeholder 16"/>
          <p:cNvSpPr>
            <a:spLocks noGrp="1"/>
          </p:cNvSpPr>
          <p:nvPr>
            <p:ph type="sldNum" sz="quarter" idx="12"/>
          </p:nvPr>
        </p:nvSpPr>
        <p:spPr/>
        <p:txBody>
          <a:bodyPr/>
          <a:lstStyle/>
          <a:p>
            <a:r>
              <a:rPr lang="en-US" dirty="0" smtClean="0"/>
              <a:t> </a:t>
            </a:r>
            <a:fld id="{3FD5032F-D114-428C-A705-DA6E2CA8D2B6}" type="slidenum">
              <a:rPr lang="en-US" smtClean="0"/>
              <a:pPr/>
              <a:t>6</a:t>
            </a:fld>
            <a:endParaRPr lang="en-US" dirty="0"/>
          </a:p>
        </p:txBody>
      </p:sp>
      <p:graphicFrame>
        <p:nvGraphicFramePr>
          <p:cNvPr id="435205" name="Object 5"/>
          <p:cNvGraphicFramePr>
            <a:graphicFrameLocks noChangeAspect="1"/>
          </p:cNvGraphicFramePr>
          <p:nvPr>
            <p:extLst>
              <p:ext uri="{D42A27DB-BD31-4B8C-83A1-F6EECF244321}">
                <p14:modId xmlns:p14="http://schemas.microsoft.com/office/powerpoint/2010/main" val="2895655667"/>
              </p:ext>
            </p:extLst>
          </p:nvPr>
        </p:nvGraphicFramePr>
        <p:xfrm>
          <a:off x="5794375" y="2057400"/>
          <a:ext cx="2601913" cy="1158875"/>
        </p:xfrm>
        <a:graphic>
          <a:graphicData uri="http://schemas.openxmlformats.org/presentationml/2006/ole">
            <mc:AlternateContent xmlns:mc="http://schemas.openxmlformats.org/markup-compatibility/2006">
              <mc:Choice xmlns:v="urn:schemas-microsoft-com:vml" Requires="v">
                <p:oleObj spid="_x0000_s435247" name="Equation" r:id="rId7" imgW="1282680" imgH="571320" progId="Equation.3">
                  <p:embed/>
                </p:oleObj>
              </mc:Choice>
              <mc:Fallback>
                <p:oleObj name="Equation" r:id="rId7" imgW="1282680" imgH="571320" progId="Equation.3">
                  <p:embed/>
                  <p:pic>
                    <p:nvPicPr>
                      <p:cNvPr id="0" name="Picture 5"/>
                      <p:cNvPicPr>
                        <a:picLocks noChangeAspect="1" noChangeArrowheads="1"/>
                      </p:cNvPicPr>
                      <p:nvPr/>
                    </p:nvPicPr>
                    <p:blipFill>
                      <a:blip r:embed="rId8"/>
                      <a:srcRect/>
                      <a:stretch>
                        <a:fillRect/>
                      </a:stretch>
                    </p:blipFill>
                    <p:spPr bwMode="auto">
                      <a:xfrm>
                        <a:off x="5794375" y="2057400"/>
                        <a:ext cx="2601913" cy="1158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5206" name="Object 6"/>
          <p:cNvGraphicFramePr>
            <a:graphicFrameLocks noChangeAspect="1"/>
          </p:cNvGraphicFramePr>
          <p:nvPr>
            <p:extLst>
              <p:ext uri="{D42A27DB-BD31-4B8C-83A1-F6EECF244321}">
                <p14:modId xmlns:p14="http://schemas.microsoft.com/office/powerpoint/2010/main" val="1215091457"/>
              </p:ext>
            </p:extLst>
          </p:nvPr>
        </p:nvGraphicFramePr>
        <p:xfrm>
          <a:off x="3429000" y="5897563"/>
          <a:ext cx="1851025" cy="808037"/>
        </p:xfrm>
        <a:graphic>
          <a:graphicData uri="http://schemas.openxmlformats.org/presentationml/2006/ole">
            <mc:AlternateContent xmlns:mc="http://schemas.openxmlformats.org/markup-compatibility/2006">
              <mc:Choice xmlns:v="urn:schemas-microsoft-com:vml" Requires="v">
                <p:oleObj spid="_x0000_s435248" name="Equation" r:id="rId9" imgW="901440" imgH="393480" progId="Equation.3">
                  <p:embed/>
                </p:oleObj>
              </mc:Choice>
              <mc:Fallback>
                <p:oleObj name="Equation" r:id="rId9" imgW="901440" imgH="393480" progId="Equation.3">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29000" y="5897563"/>
                        <a:ext cx="1851025" cy="80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Down Arrow 14"/>
          <p:cNvSpPr/>
          <p:nvPr/>
        </p:nvSpPr>
        <p:spPr>
          <a:xfrm>
            <a:off x="6934200" y="3733800"/>
            <a:ext cx="304800" cy="4572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Text Box 12"/>
          <p:cNvSpPr txBox="1">
            <a:spLocks noChangeArrowheads="1"/>
          </p:cNvSpPr>
          <p:nvPr/>
        </p:nvSpPr>
        <p:spPr bwMode="auto">
          <a:xfrm>
            <a:off x="990600" y="5467290"/>
            <a:ext cx="7162800" cy="400110"/>
          </a:xfrm>
          <a:prstGeom prst="rect">
            <a:avLst/>
          </a:prstGeom>
          <a:noFill/>
          <a:ln w="9525">
            <a:noFill/>
            <a:miter lim="800000"/>
            <a:headEnd/>
            <a:tailEnd/>
          </a:ln>
          <a:effectLst/>
        </p:spPr>
        <p:txBody>
          <a:bodyPr wrap="square">
            <a:spAutoFit/>
          </a:bodyPr>
          <a:lstStyle/>
          <a:p>
            <a:pPr>
              <a:lnSpc>
                <a:spcPts val="2400"/>
              </a:lnSpc>
            </a:pPr>
            <a:r>
              <a:rPr lang="en-US" sz="2200" dirty="0" smtClean="0">
                <a:latin typeface="Times New Roman" panose="02020603050405020304" pitchFamily="18" charset="0"/>
                <a:cs typeface="Times New Roman" panose="02020603050405020304" pitchFamily="18" charset="0"/>
              </a:rPr>
              <a:t>Let q be the shear flow, the horizontal shear per unit length</a:t>
            </a:r>
            <a:endParaRPr lang="en-US" sz="2200" dirty="0">
              <a:latin typeface="Times New Roman" panose="02020603050405020304" pitchFamily="18" charset="0"/>
              <a:cs typeface="Times New Roman" panose="02020603050405020304" pitchFamily="18" charset="0"/>
            </a:endParaRPr>
          </a:p>
        </p:txBody>
      </p:sp>
      <p:pic>
        <p:nvPicPr>
          <p:cNvPr id="19" name="Picture 7" descr="C:\Documents and Settings\Administrator\My Documents\Teaching courses\Solutions manuals\Mechanics of Materials  5E              Beer and Johnston\Images\Chapter 6\color_art\bee29389_06_07.jpg"/>
          <p:cNvPicPr>
            <a:picLocks noChangeAspect="1" noChangeArrowheads="1"/>
          </p:cNvPicPr>
          <p:nvPr/>
        </p:nvPicPr>
        <p:blipFill>
          <a:blip r:embed="rId11" cstate="print"/>
          <a:srcRect t="6602"/>
          <a:stretch>
            <a:fillRect/>
          </a:stretch>
        </p:blipFill>
        <p:spPr bwMode="auto">
          <a:xfrm>
            <a:off x="914400" y="3101975"/>
            <a:ext cx="3163887" cy="21558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Text Box 11"/>
          <p:cNvSpPr txBox="1">
            <a:spLocks noChangeArrowheads="1"/>
          </p:cNvSpPr>
          <p:nvPr/>
        </p:nvSpPr>
        <p:spPr bwMode="auto">
          <a:xfrm>
            <a:off x="5943600" y="1066800"/>
            <a:ext cx="3200400" cy="769441"/>
          </a:xfrm>
          <a:prstGeom prst="rect">
            <a:avLst/>
          </a:prstGeom>
          <a:noFill/>
          <a:ln w="9525">
            <a:noFill/>
            <a:miter lim="800000"/>
            <a:headEnd/>
            <a:tailEnd/>
          </a:ln>
          <a:effectLst/>
        </p:spPr>
        <p:txBody>
          <a:bodyPr wrap="square">
            <a:spAutoFit/>
          </a:bodyPr>
          <a:lstStyle/>
          <a:p>
            <a:pPr marL="231775" indent="-231775"/>
            <a:r>
              <a:rPr lang="en-US" sz="2200" dirty="0" smtClean="0">
                <a:latin typeface="Times New Roman" panose="02020603050405020304" pitchFamily="18" charset="0"/>
                <a:cs typeface="Times New Roman" panose="02020603050405020304" pitchFamily="18" charset="0"/>
              </a:rPr>
              <a:t>Q: First moment above y</a:t>
            </a:r>
            <a:r>
              <a:rPr lang="en-US" sz="2200" baseline="-25000" dirty="0" smtClean="0">
                <a:latin typeface="Times New Roman" panose="02020603050405020304" pitchFamily="18" charset="0"/>
                <a:cs typeface="Times New Roman" panose="02020603050405020304" pitchFamily="18" charset="0"/>
              </a:rPr>
              <a:t>1</a:t>
            </a:r>
          </a:p>
          <a:p>
            <a:pPr marL="231775" indent="-231775"/>
            <a:r>
              <a:rPr lang="en-US" sz="2200" dirty="0" smtClean="0">
                <a:latin typeface="Times New Roman" panose="02020603050405020304" pitchFamily="18" charset="0"/>
                <a:cs typeface="Times New Roman" panose="02020603050405020304" pitchFamily="18" charset="0"/>
              </a:rPr>
              <a:t>I: Second moment of A</a:t>
            </a:r>
            <a:endParaRPr lang="en-US" sz="2200" baseline="-25000" dirty="0">
              <a:latin typeface="Times New Roman" panose="02020603050405020304" pitchFamily="18" charset="0"/>
              <a:cs typeface="Times New Roman" panose="02020603050405020304" pitchFamily="18" charset="0"/>
            </a:endParaRPr>
          </a:p>
        </p:txBody>
      </p:sp>
      <p:sp>
        <p:nvSpPr>
          <p:cNvPr id="21519" name="Text Box 15"/>
          <p:cNvSpPr txBox="1">
            <a:spLocks noChangeArrowheads="1"/>
          </p:cNvSpPr>
          <p:nvPr/>
        </p:nvSpPr>
        <p:spPr bwMode="auto">
          <a:xfrm>
            <a:off x="0" y="1143000"/>
            <a:ext cx="3811588" cy="430887"/>
          </a:xfrm>
          <a:prstGeom prst="rect">
            <a:avLst/>
          </a:prstGeom>
          <a:noFill/>
          <a:ln w="9525">
            <a:noFill/>
            <a:miter lim="800000"/>
            <a:headEnd/>
            <a:tailEnd/>
          </a:ln>
          <a:effectLst/>
        </p:spPr>
        <p:txBody>
          <a:bodyPr>
            <a:spAutoFit/>
          </a:bodyPr>
          <a:lstStyle/>
          <a:p>
            <a:pPr marL="231775" indent="-231775"/>
            <a:r>
              <a:rPr lang="en-US" sz="2200" dirty="0" smtClean="0">
                <a:latin typeface="Times New Roman" panose="02020603050405020304" pitchFamily="18" charset="0"/>
                <a:cs typeface="Times New Roman" panose="02020603050405020304" pitchFamily="18" charset="0"/>
              </a:rPr>
              <a:t>Shear flow on the Upper area</a:t>
            </a:r>
            <a:endParaRPr lang="en-US" sz="2200" dirty="0">
              <a:latin typeface="Times New Roman" panose="02020603050405020304" pitchFamily="18" charset="0"/>
              <a:cs typeface="Times New Roman" panose="02020603050405020304" pitchFamily="18" charset="0"/>
            </a:endParaRPr>
          </a:p>
        </p:txBody>
      </p:sp>
      <p:graphicFrame>
        <p:nvGraphicFramePr>
          <p:cNvPr id="57345" name="Object 2049"/>
          <p:cNvGraphicFramePr>
            <a:graphicFrameLocks noChangeAspect="1"/>
          </p:cNvGraphicFramePr>
          <p:nvPr>
            <p:extLst>
              <p:ext uri="{D42A27DB-BD31-4B8C-83A1-F6EECF244321}">
                <p14:modId xmlns:p14="http://schemas.microsoft.com/office/powerpoint/2010/main" val="2934336482"/>
              </p:ext>
            </p:extLst>
          </p:nvPr>
        </p:nvGraphicFramePr>
        <p:xfrm>
          <a:off x="6400800" y="5791200"/>
          <a:ext cx="1452563" cy="762000"/>
        </p:xfrm>
        <a:graphic>
          <a:graphicData uri="http://schemas.openxmlformats.org/presentationml/2006/ole">
            <mc:AlternateContent xmlns:mc="http://schemas.openxmlformats.org/markup-compatibility/2006">
              <mc:Choice xmlns:v="urn:schemas-microsoft-com:vml" Requires="v">
                <p:oleObj spid="_x0000_s388167" name="Equation" r:id="rId4" imgW="774360" imgH="406080" progId="Equation.3">
                  <p:embed/>
                </p:oleObj>
              </mc:Choice>
              <mc:Fallback>
                <p:oleObj name="Equation" r:id="rId4" imgW="774360" imgH="40608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5791200"/>
                        <a:ext cx="1452563"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344" name="Object 2048"/>
          <p:cNvGraphicFramePr>
            <a:graphicFrameLocks noChangeAspect="1"/>
          </p:cNvGraphicFramePr>
          <p:nvPr/>
        </p:nvGraphicFramePr>
        <p:xfrm>
          <a:off x="3581400" y="990600"/>
          <a:ext cx="1692275" cy="738881"/>
        </p:xfrm>
        <a:graphic>
          <a:graphicData uri="http://schemas.openxmlformats.org/presentationml/2006/ole">
            <mc:AlternateContent xmlns:mc="http://schemas.openxmlformats.org/markup-compatibility/2006">
              <mc:Choice xmlns:v="urn:schemas-microsoft-com:vml" Requires="v">
                <p:oleObj spid="_x0000_s388168" name="Equation" r:id="rId6" imgW="901440" imgH="393480" progId="Equation.3">
                  <p:embed/>
                </p:oleObj>
              </mc:Choice>
              <mc:Fallback>
                <p:oleObj name="Equation" r:id="rId6" imgW="901440" imgH="39348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990600"/>
                        <a:ext cx="1692275" cy="7388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Slide Number Placeholder 14"/>
          <p:cNvSpPr>
            <a:spLocks noGrp="1"/>
          </p:cNvSpPr>
          <p:nvPr>
            <p:ph type="sldNum" sz="quarter" idx="12"/>
          </p:nvPr>
        </p:nvSpPr>
        <p:spPr/>
        <p:txBody>
          <a:bodyPr/>
          <a:lstStyle/>
          <a:p>
            <a:r>
              <a:rPr lang="en-US" dirty="0" smtClean="0"/>
              <a:t> </a:t>
            </a:r>
            <a:fld id="{3FD5032F-D114-428C-A705-DA6E2CA8D2B6}" type="slidenum">
              <a:rPr lang="en-US" smtClean="0"/>
              <a:pPr/>
              <a:t>7</a:t>
            </a:fld>
            <a:endParaRPr lang="en-US" dirty="0"/>
          </a:p>
        </p:txBody>
      </p:sp>
      <p:sp>
        <p:nvSpPr>
          <p:cNvPr id="17" name="Rectangle 2"/>
          <p:cNvSpPr>
            <a:spLocks noGrp="1" noChangeArrowheads="1"/>
          </p:cNvSpPr>
          <p:nvPr>
            <p:ph type="title"/>
          </p:nvPr>
        </p:nvSpPr>
        <p:spPr>
          <a:xfrm>
            <a:off x="0" y="0"/>
            <a:ext cx="9144000" cy="630936"/>
          </a:xfrm>
          <a:ln/>
        </p:spPr>
        <p:txBody>
          <a:bodyPr/>
          <a:lstStyle/>
          <a:p>
            <a:r>
              <a:rPr lang="en-US" dirty="0"/>
              <a:t>Shear on the Horizontal Face of a </a:t>
            </a:r>
            <a:r>
              <a:rPr lang="en-US" dirty="0" smtClean="0"/>
              <a:t>Beam</a:t>
            </a:r>
            <a:endParaRPr lang="en-US" dirty="0"/>
          </a:p>
        </p:txBody>
      </p:sp>
      <p:pic>
        <p:nvPicPr>
          <p:cNvPr id="388101" name="Picture 5" descr="C:\Documents and Settings\Administrator\My Documents\Teaching courses\Solutions manuals\Mechanics of Materials  5E              Beer and Johnston\Images\Chapter 6\color_art\bee29389_06_06.jpg"/>
          <p:cNvPicPr>
            <a:picLocks noChangeAspect="1" noChangeArrowheads="1"/>
          </p:cNvPicPr>
          <p:nvPr/>
        </p:nvPicPr>
        <p:blipFill>
          <a:blip r:embed="rId8" cstate="print"/>
          <a:srcRect t="8013"/>
          <a:stretch>
            <a:fillRect/>
          </a:stretch>
        </p:blipFill>
        <p:spPr bwMode="auto">
          <a:xfrm>
            <a:off x="0" y="1676400"/>
            <a:ext cx="5029200" cy="1749425"/>
          </a:xfrm>
          <a:prstGeom prst="rect">
            <a:avLst/>
          </a:prstGeom>
          <a:noFill/>
        </p:spPr>
      </p:pic>
      <p:pic>
        <p:nvPicPr>
          <p:cNvPr id="388102" name="Picture 6" descr="C:\Documents and Settings\Administrator\My Documents\Teaching courses\Solutions manuals\Mechanics of Materials  5E              Beer and Johnston\Images\Chapter 6\color_art\bee29389_06_08.jpg"/>
          <p:cNvPicPr>
            <a:picLocks noChangeAspect="1" noChangeArrowheads="1"/>
          </p:cNvPicPr>
          <p:nvPr/>
        </p:nvPicPr>
        <p:blipFill>
          <a:blip r:embed="rId9" cstate="print"/>
          <a:srcRect t="7154"/>
          <a:stretch>
            <a:fillRect/>
          </a:stretch>
        </p:blipFill>
        <p:spPr bwMode="auto">
          <a:xfrm>
            <a:off x="0" y="4648201"/>
            <a:ext cx="5029200" cy="1600199"/>
          </a:xfrm>
          <a:prstGeom prst="rect">
            <a:avLst/>
          </a:prstGeom>
          <a:noFill/>
        </p:spPr>
      </p:pic>
      <p:graphicFrame>
        <p:nvGraphicFramePr>
          <p:cNvPr id="388104" name="Object 8"/>
          <p:cNvGraphicFramePr>
            <a:graphicFrameLocks noChangeAspect="1"/>
          </p:cNvGraphicFramePr>
          <p:nvPr>
            <p:extLst>
              <p:ext uri="{D42A27DB-BD31-4B8C-83A1-F6EECF244321}">
                <p14:modId xmlns:p14="http://schemas.microsoft.com/office/powerpoint/2010/main" val="533125452"/>
              </p:ext>
            </p:extLst>
          </p:nvPr>
        </p:nvGraphicFramePr>
        <p:xfrm>
          <a:off x="6788150" y="1892300"/>
          <a:ext cx="1281113" cy="1447800"/>
        </p:xfrm>
        <a:graphic>
          <a:graphicData uri="http://schemas.openxmlformats.org/presentationml/2006/ole">
            <mc:AlternateContent xmlns:mc="http://schemas.openxmlformats.org/markup-compatibility/2006">
              <mc:Choice xmlns:v="urn:schemas-microsoft-com:vml" Requires="v">
                <p:oleObj spid="_x0000_s388169" name="Equation" r:id="rId10" imgW="685800" imgH="774360" progId="Equation.3">
                  <p:embed/>
                </p:oleObj>
              </mc:Choice>
              <mc:Fallback>
                <p:oleObj name="Equation" r:id="rId10" imgW="685800" imgH="774360" progId="Equation.3">
                  <p:embed/>
                  <p:pic>
                    <p:nvPicPr>
                      <p:cNvPr id="0" name="Picture 8"/>
                      <p:cNvPicPr>
                        <a:picLocks noChangeAspect="1" noChangeArrowheads="1"/>
                      </p:cNvPicPr>
                      <p:nvPr/>
                    </p:nvPicPr>
                    <p:blipFill>
                      <a:blip r:embed="rId11"/>
                      <a:srcRect/>
                      <a:stretch>
                        <a:fillRect/>
                      </a:stretch>
                    </p:blipFill>
                    <p:spPr bwMode="auto">
                      <a:xfrm>
                        <a:off x="6788150" y="1892300"/>
                        <a:ext cx="1281113"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 Box 15"/>
          <p:cNvSpPr txBox="1">
            <a:spLocks noChangeArrowheads="1"/>
          </p:cNvSpPr>
          <p:nvPr/>
        </p:nvSpPr>
        <p:spPr bwMode="auto">
          <a:xfrm>
            <a:off x="0" y="3965961"/>
            <a:ext cx="3505200" cy="430887"/>
          </a:xfrm>
          <a:prstGeom prst="rect">
            <a:avLst/>
          </a:prstGeom>
          <a:noFill/>
          <a:ln w="9525">
            <a:noFill/>
            <a:miter lim="800000"/>
            <a:headEnd/>
            <a:tailEnd/>
          </a:ln>
          <a:effectLst/>
        </p:spPr>
        <p:txBody>
          <a:bodyPr wrap="square">
            <a:spAutoFit/>
          </a:bodyPr>
          <a:lstStyle/>
          <a:p>
            <a:pPr marL="231775" indent="-231775"/>
            <a:r>
              <a:rPr lang="en-US" sz="2200" dirty="0" smtClean="0">
                <a:latin typeface="Times New Roman" panose="02020603050405020304" pitchFamily="18" charset="0"/>
                <a:cs typeface="Times New Roman" panose="02020603050405020304" pitchFamily="18" charset="0"/>
              </a:rPr>
              <a:t>Shear flow on the Lower area</a:t>
            </a:r>
            <a:endParaRPr lang="en-US" sz="2200" dirty="0">
              <a:latin typeface="Times New Roman" panose="02020603050405020304" pitchFamily="18" charset="0"/>
              <a:cs typeface="Times New Roman" panose="02020603050405020304" pitchFamily="18" charset="0"/>
            </a:endParaRPr>
          </a:p>
        </p:txBody>
      </p:sp>
      <p:graphicFrame>
        <p:nvGraphicFramePr>
          <p:cNvPr id="388105" name="Object 9"/>
          <p:cNvGraphicFramePr>
            <a:graphicFrameLocks noChangeAspect="1"/>
          </p:cNvGraphicFramePr>
          <p:nvPr>
            <p:extLst>
              <p:ext uri="{D42A27DB-BD31-4B8C-83A1-F6EECF244321}">
                <p14:modId xmlns:p14="http://schemas.microsoft.com/office/powerpoint/2010/main" val="1849567612"/>
              </p:ext>
            </p:extLst>
          </p:nvPr>
        </p:nvGraphicFramePr>
        <p:xfrm>
          <a:off x="3644900" y="3886200"/>
          <a:ext cx="2222500" cy="661988"/>
        </p:xfrm>
        <a:graphic>
          <a:graphicData uri="http://schemas.openxmlformats.org/presentationml/2006/ole">
            <mc:AlternateContent xmlns:mc="http://schemas.openxmlformats.org/markup-compatibility/2006">
              <mc:Choice xmlns:v="urn:schemas-microsoft-com:vml" Requires="v">
                <p:oleObj spid="_x0000_s388170" name="Equation" r:id="rId12" imgW="1320480" imgH="393480" progId="Equation.3">
                  <p:embed/>
                </p:oleObj>
              </mc:Choice>
              <mc:Fallback>
                <p:oleObj name="Equation" r:id="rId12" imgW="1320480" imgH="393480" progId="Equation.3">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44900" y="3886200"/>
                        <a:ext cx="2222500" cy="661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 Box 11"/>
          <p:cNvSpPr txBox="1">
            <a:spLocks noChangeArrowheads="1"/>
          </p:cNvSpPr>
          <p:nvPr/>
        </p:nvSpPr>
        <p:spPr bwMode="auto">
          <a:xfrm>
            <a:off x="5273675" y="4572000"/>
            <a:ext cx="3870325" cy="1107996"/>
          </a:xfrm>
          <a:prstGeom prst="rect">
            <a:avLst/>
          </a:prstGeom>
          <a:noFill/>
          <a:ln w="9525">
            <a:noFill/>
            <a:miter lim="800000"/>
            <a:headEnd/>
            <a:tailEnd/>
          </a:ln>
          <a:effectLst/>
        </p:spPr>
        <p:txBody>
          <a:bodyPr wrap="square">
            <a:spAutoFit/>
          </a:bodyPr>
          <a:lstStyle/>
          <a:p>
            <a:r>
              <a:rPr lang="en-US" sz="2200" dirty="0" smtClean="0">
                <a:latin typeface="Times New Roman" panose="02020603050405020304" pitchFamily="18" charset="0"/>
                <a:cs typeface="Times New Roman" panose="02020603050405020304" pitchFamily="18" charset="0"/>
              </a:rPr>
              <a:t>Q’: First moment of </a:t>
            </a:r>
            <a:r>
              <a:rPr lang="en-US" sz="2200" i="1" dirty="0" smtClean="0">
                <a:latin typeface="Times New Roman" panose="02020603050405020304" pitchFamily="18" charset="0"/>
                <a:cs typeface="Times New Roman" panose="02020603050405020304" pitchFamily="18" charset="0"/>
              </a:rPr>
              <a:t>a’</a:t>
            </a:r>
            <a:r>
              <a:rPr lang="en-US" sz="2200" dirty="0" smtClean="0">
                <a:latin typeface="Times New Roman" panose="02020603050405020304" pitchFamily="18" charset="0"/>
                <a:cs typeface="Times New Roman" panose="02020603050405020304" pitchFamily="18" charset="0"/>
              </a:rPr>
              <a:t> below y</a:t>
            </a:r>
            <a:r>
              <a:rPr lang="en-US" sz="2200" baseline="-25000" dirty="0" smtClean="0">
                <a:latin typeface="Times New Roman" panose="02020603050405020304" pitchFamily="18" charset="0"/>
                <a:cs typeface="Times New Roman" panose="02020603050405020304" pitchFamily="18" charset="0"/>
              </a:rPr>
              <a:t>1</a:t>
            </a:r>
          </a:p>
          <a:p>
            <a:pPr algn="just"/>
            <a:r>
              <a:rPr lang="en-US" sz="2200" dirty="0" smtClean="0">
                <a:latin typeface="Times New Roman" panose="02020603050405020304" pitchFamily="18" charset="0"/>
                <a:cs typeface="Times New Roman" panose="02020603050405020304" pitchFamily="18" charset="0"/>
              </a:rPr>
              <a:t>Q+Q’ : First moment of A with respect of the neutral axis</a:t>
            </a:r>
            <a:endParaRPr lang="en-US" sz="2200" baseline="-25000" dirty="0">
              <a:latin typeface="Times New Roman" panose="02020603050405020304" pitchFamily="18" charset="0"/>
              <a:cs typeface="Times New Roman" panose="02020603050405020304" pitchFamily="18" charset="0"/>
            </a:endParaRPr>
          </a:p>
        </p:txBody>
      </p:sp>
      <p:graphicFrame>
        <p:nvGraphicFramePr>
          <p:cNvPr id="14" name="Object 8"/>
          <p:cNvGraphicFramePr>
            <a:graphicFrameLocks noChangeAspect="1"/>
          </p:cNvGraphicFramePr>
          <p:nvPr>
            <p:extLst>
              <p:ext uri="{D42A27DB-BD31-4B8C-83A1-F6EECF244321}">
                <p14:modId xmlns:p14="http://schemas.microsoft.com/office/powerpoint/2010/main" val="2770639824"/>
              </p:ext>
            </p:extLst>
          </p:nvPr>
        </p:nvGraphicFramePr>
        <p:xfrm>
          <a:off x="6804626" y="3577330"/>
          <a:ext cx="996950" cy="284163"/>
        </p:xfrm>
        <a:graphic>
          <a:graphicData uri="http://schemas.openxmlformats.org/presentationml/2006/ole">
            <mc:AlternateContent xmlns:mc="http://schemas.openxmlformats.org/markup-compatibility/2006">
              <mc:Choice xmlns:v="urn:schemas-microsoft-com:vml" Requires="v">
                <p:oleObj spid="_x0000_s388171" name="Equation" r:id="rId14" imgW="533160" imgH="152280" progId="Equation.3">
                  <p:embed/>
                </p:oleObj>
              </mc:Choice>
              <mc:Fallback>
                <p:oleObj name="Equation" r:id="rId14" imgW="533160" imgH="152280" progId="Equation.3">
                  <p:embed/>
                  <p:pic>
                    <p:nvPicPr>
                      <p:cNvPr id="388104" name="Object 8"/>
                      <p:cNvPicPr>
                        <a:picLocks noChangeAspect="1" noChangeArrowheads="1"/>
                      </p:cNvPicPr>
                      <p:nvPr/>
                    </p:nvPicPr>
                    <p:blipFill>
                      <a:blip r:embed="rId15"/>
                      <a:srcRect/>
                      <a:stretch>
                        <a:fillRect/>
                      </a:stretch>
                    </p:blipFill>
                    <p:spPr bwMode="auto">
                      <a:xfrm>
                        <a:off x="6804626" y="3577330"/>
                        <a:ext cx="996950" cy="284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124200" y="0"/>
            <a:ext cx="6019800" cy="630936"/>
          </a:xfrm>
          <a:ln/>
        </p:spPr>
        <p:txBody>
          <a:bodyPr/>
          <a:lstStyle/>
          <a:p>
            <a:r>
              <a:rPr lang="en-US" dirty="0" smtClean="0"/>
              <a:t>Shearing </a:t>
            </a:r>
            <a:r>
              <a:rPr lang="en-US" dirty="0"/>
              <a:t>Stress in a Beam</a:t>
            </a:r>
          </a:p>
        </p:txBody>
      </p:sp>
      <p:sp>
        <p:nvSpPr>
          <p:cNvPr id="8203" name="Text Box 11"/>
          <p:cNvSpPr txBox="1">
            <a:spLocks noChangeArrowheads="1"/>
          </p:cNvSpPr>
          <p:nvPr/>
        </p:nvSpPr>
        <p:spPr bwMode="auto">
          <a:xfrm>
            <a:off x="3200400" y="715833"/>
            <a:ext cx="5943600" cy="1015663"/>
          </a:xfrm>
          <a:prstGeom prst="rect">
            <a:avLst/>
          </a:prstGeom>
          <a:noFill/>
          <a:ln w="9525">
            <a:noFill/>
            <a:miter lim="800000"/>
            <a:headEnd/>
            <a:tailEnd/>
          </a:ln>
          <a:effectLst/>
        </p:spPr>
        <p:txBody>
          <a:bodyPr wrap="square">
            <a:spAutoFit/>
          </a:bodyPr>
          <a:lstStyle/>
          <a:p>
            <a:pPr algn="just">
              <a:lnSpc>
                <a:spcPts val="2400"/>
              </a:lnSpc>
            </a:pPr>
            <a:r>
              <a:rPr lang="en-US" sz="2200" dirty="0">
                <a:latin typeface="Times New Roman" panose="02020603050405020304" pitchFamily="18" charset="0"/>
                <a:cs typeface="Times New Roman" panose="02020603050405020304" pitchFamily="18" charset="0"/>
              </a:rPr>
              <a:t>The </a:t>
            </a:r>
            <a:r>
              <a:rPr lang="en-US" sz="2200" b="1" dirty="0">
                <a:latin typeface="Times New Roman" panose="02020603050405020304" pitchFamily="18" charset="0"/>
                <a:cs typeface="Times New Roman" panose="02020603050405020304" pitchFamily="18" charset="0"/>
              </a:rPr>
              <a:t>average shearing stress </a:t>
            </a:r>
            <a:r>
              <a:rPr lang="en-US" sz="2200" dirty="0">
                <a:latin typeface="Times New Roman" panose="02020603050405020304" pitchFamily="18" charset="0"/>
                <a:cs typeface="Times New Roman" panose="02020603050405020304" pitchFamily="18" charset="0"/>
              </a:rPr>
              <a:t>on the horizontal face of the element is obtained by dividing the shearing force on the element by the area of the face.</a:t>
            </a:r>
          </a:p>
        </p:txBody>
      </p:sp>
      <p:graphicFrame>
        <p:nvGraphicFramePr>
          <p:cNvPr id="59392" name="Object 2048"/>
          <p:cNvGraphicFramePr>
            <a:graphicFrameLocks noChangeAspect="1"/>
          </p:cNvGraphicFramePr>
          <p:nvPr/>
        </p:nvGraphicFramePr>
        <p:xfrm>
          <a:off x="4481512" y="1905000"/>
          <a:ext cx="3595688" cy="731837"/>
        </p:xfrm>
        <a:graphic>
          <a:graphicData uri="http://schemas.openxmlformats.org/presentationml/2006/ole">
            <mc:AlternateContent xmlns:mc="http://schemas.openxmlformats.org/markup-compatibility/2006">
              <mc:Choice xmlns:v="urn:schemas-microsoft-com:vml" Requires="v">
                <p:oleObj spid="_x0000_s390160" name="Equation" r:id="rId4" imgW="2120760" imgH="431640" progId="Equation.3">
                  <p:embed/>
                </p:oleObj>
              </mc:Choice>
              <mc:Fallback>
                <p:oleObj name="Equation" r:id="rId4" imgW="2120760" imgH="4316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1512" y="1905000"/>
                        <a:ext cx="3595688" cy="731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8" name="Text Box 16"/>
          <p:cNvSpPr txBox="1">
            <a:spLocks noChangeArrowheads="1"/>
          </p:cNvSpPr>
          <p:nvPr/>
        </p:nvSpPr>
        <p:spPr bwMode="auto">
          <a:xfrm>
            <a:off x="3352800" y="5613737"/>
            <a:ext cx="5791200" cy="1015663"/>
          </a:xfrm>
          <a:prstGeom prst="rect">
            <a:avLst/>
          </a:prstGeom>
          <a:noFill/>
          <a:ln w="9525">
            <a:noFill/>
            <a:miter lim="800000"/>
            <a:headEnd/>
            <a:tailEnd/>
          </a:ln>
          <a:effectLst/>
        </p:spPr>
        <p:txBody>
          <a:bodyPr wrap="square">
            <a:spAutoFit/>
          </a:bodyPr>
          <a:lstStyle/>
          <a:p>
            <a:pPr algn="just">
              <a:lnSpc>
                <a:spcPts val="2400"/>
              </a:lnSpc>
            </a:pPr>
            <a:r>
              <a:rPr lang="en-US" sz="2200" dirty="0">
                <a:latin typeface="Times New Roman" panose="02020603050405020304" pitchFamily="18" charset="0"/>
                <a:cs typeface="Times New Roman" panose="02020603050405020304" pitchFamily="18" charset="0"/>
              </a:rPr>
              <a:t>If the width of the beam </a:t>
            </a:r>
            <a:r>
              <a:rPr lang="en-US" sz="2200" dirty="0" smtClean="0">
                <a:latin typeface="Times New Roman" panose="02020603050405020304" pitchFamily="18" charset="0"/>
                <a:cs typeface="Times New Roman" panose="02020603050405020304" pitchFamily="18" charset="0"/>
              </a:rPr>
              <a:t>remains small compared to its depth, the shearing stress varies slightly along the line D</a:t>
            </a:r>
            <a:r>
              <a:rPr lang="en-US" sz="2200" baseline="-25000" dirty="0" smtClean="0">
                <a:latin typeface="Times New Roman" panose="02020603050405020304" pitchFamily="18" charset="0"/>
                <a:cs typeface="Times New Roman" panose="02020603050405020304" pitchFamily="18" charset="0"/>
              </a:rPr>
              <a:t>1</a:t>
            </a:r>
            <a:r>
              <a:rPr lang="en-US" sz="2200" dirty="0" smtClean="0">
                <a:latin typeface="Times New Roman" panose="02020603050405020304" pitchFamily="18" charset="0"/>
                <a:cs typeface="Times New Roman" panose="02020603050405020304" pitchFamily="18" charset="0"/>
              </a:rPr>
              <a:t>’D</a:t>
            </a:r>
            <a:r>
              <a:rPr lang="en-US" sz="2200" baseline="-25000" dirty="0" smtClean="0">
                <a:latin typeface="Times New Roman" panose="02020603050405020304" pitchFamily="18" charset="0"/>
                <a:cs typeface="Times New Roman" panose="02020603050405020304" pitchFamily="18" charset="0"/>
              </a:rPr>
              <a:t>2</a:t>
            </a:r>
            <a:r>
              <a:rPr lang="en-US" sz="2200" dirty="0" smtClean="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p:txBody>
      </p:sp>
      <p:sp>
        <p:nvSpPr>
          <p:cNvPr id="8207" name="Text Box 15"/>
          <p:cNvSpPr txBox="1">
            <a:spLocks noChangeArrowheads="1"/>
          </p:cNvSpPr>
          <p:nvPr/>
        </p:nvSpPr>
        <p:spPr bwMode="auto">
          <a:xfrm>
            <a:off x="0" y="2946737"/>
            <a:ext cx="6096000" cy="1015663"/>
          </a:xfrm>
          <a:prstGeom prst="rect">
            <a:avLst/>
          </a:prstGeom>
          <a:noFill/>
          <a:ln w="9525">
            <a:noFill/>
            <a:miter lim="800000"/>
            <a:headEnd/>
            <a:tailEnd/>
          </a:ln>
          <a:effectLst/>
        </p:spPr>
        <p:txBody>
          <a:bodyPr wrap="square">
            <a:spAutoFit/>
          </a:bodyPr>
          <a:lstStyle/>
          <a:p>
            <a:pPr algn="just">
              <a:lnSpc>
                <a:spcPts val="2400"/>
              </a:lnSpc>
            </a:pPr>
            <a:r>
              <a:rPr lang="en-US" sz="2200" dirty="0">
                <a:latin typeface="Times New Roman" panose="02020603050405020304" pitchFamily="18" charset="0"/>
                <a:cs typeface="Times New Roman" panose="02020603050405020304" pitchFamily="18" charset="0"/>
              </a:rPr>
              <a:t>On the upper and lower surfaces of the beam, </a:t>
            </a:r>
            <a:r>
              <a:rPr lang="en-US" sz="2200" dirty="0" err="1">
                <a:latin typeface="Times New Roman" panose="02020603050405020304" pitchFamily="18" charset="0"/>
                <a:cs typeface="Times New Roman" panose="02020603050405020304" pitchFamily="18" charset="0"/>
              </a:rPr>
              <a:t>τ</a:t>
            </a:r>
            <a:r>
              <a:rPr lang="en-US" sz="2200" baseline="-25000" dirty="0" err="1" smtClean="0">
                <a:latin typeface="Times New Roman" panose="02020603050405020304" pitchFamily="18" charset="0"/>
                <a:cs typeface="Times New Roman" panose="02020603050405020304" pitchFamily="18" charset="0"/>
              </a:rPr>
              <a:t>yx</a:t>
            </a:r>
            <a:r>
              <a:rPr lang="en-US" sz="2200" dirty="0">
                <a:latin typeface="Times New Roman" panose="02020603050405020304" pitchFamily="18" charset="0"/>
                <a:cs typeface="Times New Roman" panose="02020603050405020304" pitchFamily="18" charset="0"/>
              </a:rPr>
              <a:t>= 0.  It follows that </a:t>
            </a:r>
            <a:r>
              <a:rPr lang="en-US" sz="2200" dirty="0" err="1">
                <a:latin typeface="Times New Roman" panose="02020603050405020304" pitchFamily="18" charset="0"/>
                <a:cs typeface="Times New Roman" panose="02020603050405020304" pitchFamily="18" charset="0"/>
              </a:rPr>
              <a:t>τ</a:t>
            </a:r>
            <a:r>
              <a:rPr lang="en-US" sz="2200" baseline="-25000" dirty="0" err="1" smtClean="0">
                <a:latin typeface="Times New Roman" panose="02020603050405020304" pitchFamily="18" charset="0"/>
                <a:cs typeface="Times New Roman" panose="02020603050405020304" pitchFamily="18" charset="0"/>
              </a:rPr>
              <a:t>xy</a:t>
            </a:r>
            <a:r>
              <a:rPr lang="en-US" sz="2200" dirty="0">
                <a:latin typeface="Times New Roman" panose="02020603050405020304" pitchFamily="18" charset="0"/>
                <a:cs typeface="Times New Roman" panose="02020603050405020304" pitchFamily="18" charset="0"/>
              </a:rPr>
              <a:t>= 0 on the upper and lower edges of the transverse sections.</a:t>
            </a:r>
          </a:p>
        </p:txBody>
      </p:sp>
      <p:sp>
        <p:nvSpPr>
          <p:cNvPr id="13" name="Slide Number Placeholder 12"/>
          <p:cNvSpPr>
            <a:spLocks noGrp="1"/>
          </p:cNvSpPr>
          <p:nvPr>
            <p:ph type="sldNum" sz="quarter" idx="12"/>
          </p:nvPr>
        </p:nvSpPr>
        <p:spPr/>
        <p:txBody>
          <a:bodyPr/>
          <a:lstStyle/>
          <a:p>
            <a:r>
              <a:rPr lang="en-US" dirty="0" smtClean="0"/>
              <a:t> </a:t>
            </a:r>
            <a:fld id="{3FD5032F-D114-428C-A705-DA6E2CA8D2B6}" type="slidenum">
              <a:rPr lang="en-US" smtClean="0"/>
              <a:pPr/>
              <a:t>8</a:t>
            </a:fld>
            <a:endParaRPr lang="en-US" dirty="0"/>
          </a:p>
        </p:txBody>
      </p:sp>
      <p:pic>
        <p:nvPicPr>
          <p:cNvPr id="390147" name="Picture 3" descr="C:\Documents and Settings\Administrator\My Documents\Teaching courses\Solutions manuals\Mechanics of Materials  5E              Beer and Johnston\Images\Chapter 6\color_art\bee29389_06_11.jpg"/>
          <p:cNvPicPr>
            <a:picLocks noChangeAspect="1" noChangeArrowheads="1"/>
          </p:cNvPicPr>
          <p:nvPr/>
        </p:nvPicPr>
        <p:blipFill>
          <a:blip r:embed="rId6" cstate="print"/>
          <a:srcRect t="2961"/>
          <a:stretch>
            <a:fillRect/>
          </a:stretch>
        </p:blipFill>
        <p:spPr bwMode="auto">
          <a:xfrm>
            <a:off x="0" y="0"/>
            <a:ext cx="2913063" cy="2497137"/>
          </a:xfrm>
          <a:prstGeom prst="rect">
            <a:avLst/>
          </a:prstGeom>
          <a:noFill/>
        </p:spPr>
      </p:pic>
      <p:pic>
        <p:nvPicPr>
          <p:cNvPr id="390149" name="Picture 5" descr="C:\Documents and Settings\Administrator\My Documents\Teaching courses\Solutions manuals\Mechanics of Materials  5E              Beer and Johnston\Images\Chapter 6\color_art\bee29389_06_13.jpg"/>
          <p:cNvPicPr>
            <a:picLocks noChangeAspect="1" noChangeArrowheads="1"/>
          </p:cNvPicPr>
          <p:nvPr/>
        </p:nvPicPr>
        <p:blipFill>
          <a:blip r:embed="rId7" cstate="print"/>
          <a:srcRect t="2835"/>
          <a:stretch>
            <a:fillRect/>
          </a:stretch>
        </p:blipFill>
        <p:spPr bwMode="auto">
          <a:xfrm>
            <a:off x="6172200" y="2874963"/>
            <a:ext cx="2596431" cy="2611437"/>
          </a:xfrm>
          <a:prstGeom prst="rect">
            <a:avLst/>
          </a:prstGeom>
          <a:noFill/>
        </p:spPr>
      </p:pic>
      <p:pic>
        <p:nvPicPr>
          <p:cNvPr id="390150" name="Picture 6" descr="C:\Documents and Settings\Administrator\My Documents\Teaching courses\Solutions manuals\Mechanics of Materials  5E              Beer and Johnston\Images\Chapter 6\color_art\bee29389_06_12.jpg"/>
          <p:cNvPicPr>
            <a:picLocks noChangeAspect="1" noChangeArrowheads="1"/>
          </p:cNvPicPr>
          <p:nvPr/>
        </p:nvPicPr>
        <p:blipFill>
          <a:blip r:embed="rId8" cstate="print"/>
          <a:srcRect t="2878"/>
          <a:stretch>
            <a:fillRect/>
          </a:stretch>
        </p:blipFill>
        <p:spPr bwMode="auto">
          <a:xfrm>
            <a:off x="0" y="4133850"/>
            <a:ext cx="3195637" cy="25717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0"/>
            <a:ext cx="7772400" cy="630936"/>
          </a:xfrm>
          <a:ln/>
        </p:spPr>
        <p:txBody>
          <a:bodyPr/>
          <a:lstStyle/>
          <a:p>
            <a:r>
              <a:rPr lang="en-US" dirty="0" smtClean="0"/>
              <a:t>Shearing Stresses in Common Beams</a:t>
            </a:r>
            <a:endParaRPr lang="en-US" i="1" dirty="0"/>
          </a:p>
        </p:txBody>
      </p:sp>
      <p:sp>
        <p:nvSpPr>
          <p:cNvPr id="9224" name="Text Box 8"/>
          <p:cNvSpPr txBox="1">
            <a:spLocks noChangeArrowheads="1"/>
          </p:cNvSpPr>
          <p:nvPr/>
        </p:nvSpPr>
        <p:spPr bwMode="auto">
          <a:xfrm>
            <a:off x="0" y="819090"/>
            <a:ext cx="3810000" cy="400110"/>
          </a:xfrm>
          <a:prstGeom prst="rect">
            <a:avLst/>
          </a:prstGeom>
          <a:noFill/>
          <a:ln w="9525">
            <a:noFill/>
            <a:miter lim="800000"/>
            <a:headEnd/>
            <a:tailEnd/>
          </a:ln>
          <a:effectLst/>
        </p:spPr>
        <p:txBody>
          <a:bodyPr wrap="square">
            <a:spAutoFit/>
          </a:bodyPr>
          <a:lstStyle/>
          <a:p>
            <a:pPr>
              <a:lnSpc>
                <a:spcPts val="2400"/>
              </a:lnSpc>
            </a:pPr>
            <a:r>
              <a:rPr lang="en-US" sz="2600" b="1" dirty="0">
                <a:latin typeface="Times New Roman" panose="02020603050405020304" pitchFamily="18" charset="0"/>
                <a:cs typeface="Times New Roman" panose="02020603050405020304" pitchFamily="18" charset="0"/>
              </a:rPr>
              <a:t>R</a:t>
            </a:r>
            <a:r>
              <a:rPr lang="en-US" sz="2600" b="1" dirty="0" smtClean="0">
                <a:latin typeface="Times New Roman" panose="02020603050405020304" pitchFamily="18" charset="0"/>
                <a:cs typeface="Times New Roman" panose="02020603050405020304" pitchFamily="18" charset="0"/>
              </a:rPr>
              <a:t>ectangular cross section</a:t>
            </a:r>
            <a:endParaRPr lang="en-US" sz="2600" b="1" dirty="0">
              <a:latin typeface="Times New Roman" panose="02020603050405020304" pitchFamily="18" charset="0"/>
              <a:cs typeface="Times New Roman" panose="02020603050405020304" pitchFamily="18" charset="0"/>
            </a:endParaRPr>
          </a:p>
        </p:txBody>
      </p:sp>
      <p:graphicFrame>
        <p:nvGraphicFramePr>
          <p:cNvPr id="60417" name="Object 1"/>
          <p:cNvGraphicFramePr>
            <a:graphicFrameLocks noChangeAspect="1"/>
          </p:cNvGraphicFramePr>
          <p:nvPr>
            <p:extLst>
              <p:ext uri="{D42A27DB-BD31-4B8C-83A1-F6EECF244321}">
                <p14:modId xmlns:p14="http://schemas.microsoft.com/office/powerpoint/2010/main" val="2666243337"/>
              </p:ext>
            </p:extLst>
          </p:nvPr>
        </p:nvGraphicFramePr>
        <p:xfrm>
          <a:off x="304800" y="4876800"/>
          <a:ext cx="2849879" cy="1676400"/>
        </p:xfrm>
        <a:graphic>
          <a:graphicData uri="http://schemas.openxmlformats.org/presentationml/2006/ole">
            <mc:AlternateContent xmlns:mc="http://schemas.openxmlformats.org/markup-compatibility/2006">
              <mc:Choice xmlns:v="urn:schemas-microsoft-com:vml" Requires="v">
                <p:oleObj spid="_x0000_s391243" name="Equation" r:id="rId4" imgW="1511280" imgH="888840" progId="Equation.3">
                  <p:embed/>
                </p:oleObj>
              </mc:Choice>
              <mc:Fallback>
                <p:oleObj name="Equation" r:id="rId4" imgW="1511280" imgH="88884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876800"/>
                        <a:ext cx="2849879"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Slide Number Placeholder 13"/>
          <p:cNvSpPr>
            <a:spLocks noGrp="1"/>
          </p:cNvSpPr>
          <p:nvPr>
            <p:ph type="sldNum" sz="quarter" idx="12"/>
          </p:nvPr>
        </p:nvSpPr>
        <p:spPr/>
        <p:txBody>
          <a:bodyPr/>
          <a:lstStyle/>
          <a:p>
            <a:r>
              <a:rPr lang="en-US" dirty="0" smtClean="0"/>
              <a:t> </a:t>
            </a:r>
            <a:fld id="{3FD5032F-D114-428C-A705-DA6E2CA8D2B6}" type="slidenum">
              <a:rPr lang="en-US" smtClean="0"/>
              <a:pPr/>
              <a:t>9</a:t>
            </a:fld>
            <a:endParaRPr lang="en-US" dirty="0"/>
          </a:p>
        </p:txBody>
      </p:sp>
      <p:pic>
        <p:nvPicPr>
          <p:cNvPr id="391172" name="Picture 4" descr="C:\Documents and Settings\Administrator\My Documents\Teaching courses\Solutions manuals\Mechanics of Materials  5E              Beer and Johnston\Images\Chapter 6\color_art\bee29389_06_15.jpg"/>
          <p:cNvPicPr>
            <a:picLocks noChangeAspect="1" noChangeArrowheads="1"/>
          </p:cNvPicPr>
          <p:nvPr/>
        </p:nvPicPr>
        <p:blipFill>
          <a:blip r:embed="rId6" cstate="print"/>
          <a:srcRect t="1970"/>
          <a:stretch>
            <a:fillRect/>
          </a:stretch>
        </p:blipFill>
        <p:spPr bwMode="auto">
          <a:xfrm>
            <a:off x="0" y="1238250"/>
            <a:ext cx="3051534" cy="3409950"/>
          </a:xfrm>
          <a:prstGeom prst="rect">
            <a:avLst/>
          </a:prstGeom>
          <a:noFill/>
        </p:spPr>
      </p:pic>
      <p:graphicFrame>
        <p:nvGraphicFramePr>
          <p:cNvPr id="391173" name="Object 5"/>
          <p:cNvGraphicFramePr>
            <a:graphicFrameLocks noChangeAspect="1"/>
          </p:cNvGraphicFramePr>
          <p:nvPr>
            <p:extLst>
              <p:ext uri="{D42A27DB-BD31-4B8C-83A1-F6EECF244321}">
                <p14:modId xmlns:p14="http://schemas.microsoft.com/office/powerpoint/2010/main" val="1559230456"/>
              </p:ext>
            </p:extLst>
          </p:nvPr>
        </p:nvGraphicFramePr>
        <p:xfrm>
          <a:off x="4191000" y="3182938"/>
          <a:ext cx="2112963" cy="855662"/>
        </p:xfrm>
        <a:graphic>
          <a:graphicData uri="http://schemas.openxmlformats.org/presentationml/2006/ole">
            <mc:AlternateContent xmlns:mc="http://schemas.openxmlformats.org/markup-compatibility/2006">
              <mc:Choice xmlns:v="urn:schemas-microsoft-com:vml" Requires="v">
                <p:oleObj spid="_x0000_s391244" name="Equation" r:id="rId7" imgW="1130040" imgH="457200" progId="Equation.3">
                  <p:embed/>
                </p:oleObj>
              </mc:Choice>
              <mc:Fallback>
                <p:oleObj name="Equation" r:id="rId7" imgW="1130040" imgH="45720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3182938"/>
                        <a:ext cx="2112963" cy="855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1175" name="Object 7"/>
          <p:cNvGraphicFramePr>
            <a:graphicFrameLocks noChangeAspect="1"/>
          </p:cNvGraphicFramePr>
          <p:nvPr>
            <p:extLst>
              <p:ext uri="{D42A27DB-BD31-4B8C-83A1-F6EECF244321}">
                <p14:modId xmlns:p14="http://schemas.microsoft.com/office/powerpoint/2010/main" val="285387504"/>
              </p:ext>
            </p:extLst>
          </p:nvPr>
        </p:nvGraphicFramePr>
        <p:xfrm>
          <a:off x="6629400" y="863600"/>
          <a:ext cx="1473200" cy="1141412"/>
        </p:xfrm>
        <a:graphic>
          <a:graphicData uri="http://schemas.openxmlformats.org/presentationml/2006/ole">
            <mc:AlternateContent xmlns:mc="http://schemas.openxmlformats.org/markup-compatibility/2006">
              <mc:Choice xmlns:v="urn:schemas-microsoft-com:vml" Requires="v">
                <p:oleObj spid="_x0000_s391245" name="Equation" r:id="rId9" imgW="787320" imgH="609480" progId="Equation.3">
                  <p:embed/>
                </p:oleObj>
              </mc:Choice>
              <mc:Fallback>
                <p:oleObj name="Equation" r:id="rId9" imgW="787320" imgH="60948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29400" y="863600"/>
                        <a:ext cx="1473200" cy="1141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1176" name="Object 8"/>
          <p:cNvGraphicFramePr>
            <a:graphicFrameLocks noChangeAspect="1"/>
          </p:cNvGraphicFramePr>
          <p:nvPr>
            <p:extLst>
              <p:ext uri="{D42A27DB-BD31-4B8C-83A1-F6EECF244321}">
                <p14:modId xmlns:p14="http://schemas.microsoft.com/office/powerpoint/2010/main" val="1000395395"/>
              </p:ext>
            </p:extLst>
          </p:nvPr>
        </p:nvGraphicFramePr>
        <p:xfrm>
          <a:off x="4114800" y="1244600"/>
          <a:ext cx="1993900" cy="688975"/>
        </p:xfrm>
        <a:graphic>
          <a:graphicData uri="http://schemas.openxmlformats.org/presentationml/2006/ole">
            <mc:AlternateContent xmlns:mc="http://schemas.openxmlformats.org/markup-compatibility/2006">
              <mc:Choice xmlns:v="urn:schemas-microsoft-com:vml" Requires="v">
                <p:oleObj spid="_x0000_s391246" name="Equation" r:id="rId11" imgW="1066680" imgH="368280" progId="Equation.3">
                  <p:embed/>
                </p:oleObj>
              </mc:Choice>
              <mc:Fallback>
                <p:oleObj name="Equation" r:id="rId11" imgW="1066680" imgH="368280" progId="Equation.3">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14800" y="1244600"/>
                        <a:ext cx="19939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Right Arrow 18"/>
          <p:cNvSpPr/>
          <p:nvPr/>
        </p:nvSpPr>
        <p:spPr>
          <a:xfrm>
            <a:off x="4572000" y="2514600"/>
            <a:ext cx="1600200" cy="2286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aphicFrame>
        <p:nvGraphicFramePr>
          <p:cNvPr id="391177" name="Object 9"/>
          <p:cNvGraphicFramePr>
            <a:graphicFrameLocks noChangeAspect="1"/>
          </p:cNvGraphicFramePr>
          <p:nvPr>
            <p:extLst>
              <p:ext uri="{D42A27DB-BD31-4B8C-83A1-F6EECF244321}">
                <p14:modId xmlns:p14="http://schemas.microsoft.com/office/powerpoint/2010/main" val="4048350370"/>
              </p:ext>
            </p:extLst>
          </p:nvPr>
        </p:nvGraphicFramePr>
        <p:xfrm>
          <a:off x="6635578" y="2237676"/>
          <a:ext cx="1874837" cy="736600"/>
        </p:xfrm>
        <a:graphic>
          <a:graphicData uri="http://schemas.openxmlformats.org/presentationml/2006/ole">
            <mc:AlternateContent xmlns:mc="http://schemas.openxmlformats.org/markup-compatibility/2006">
              <mc:Choice xmlns:v="urn:schemas-microsoft-com:vml" Requires="v">
                <p:oleObj spid="_x0000_s391247" name="Equation" r:id="rId13" imgW="1002960" imgH="393480" progId="Equation.3">
                  <p:embed/>
                </p:oleObj>
              </mc:Choice>
              <mc:Fallback>
                <p:oleObj name="Equation" r:id="rId13" imgW="1002960" imgH="393480" progId="Equation.3">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35578" y="2237676"/>
                        <a:ext cx="1874837" cy="73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91178" name="Picture 10" descr="C:\Documents and Settings\Administrator\My Documents\Teaching courses\Solutions manuals\Mechanics of Materials  5E              Beer and Johnston\Images\Chapter 6\color_art\bee29389_06_16.jpg"/>
          <p:cNvPicPr>
            <a:picLocks noChangeAspect="1" noChangeArrowheads="1"/>
          </p:cNvPicPr>
          <p:nvPr/>
        </p:nvPicPr>
        <p:blipFill>
          <a:blip r:embed="rId15" cstate="print"/>
          <a:srcRect t="3953"/>
          <a:stretch>
            <a:fillRect/>
          </a:stretch>
        </p:blipFill>
        <p:spPr bwMode="auto">
          <a:xfrm>
            <a:off x="4487863" y="4081462"/>
            <a:ext cx="3589337" cy="270033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4661</TotalTime>
  <Words>778</Words>
  <Application>Microsoft Office PowerPoint</Application>
  <PresentationFormat>On-screen Show (4:3)</PresentationFormat>
  <Paragraphs>78</Paragraphs>
  <Slides>18</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Theme1</vt:lpstr>
      <vt:lpstr>Equation</vt:lpstr>
      <vt:lpstr>PowerPoint Presentation</vt:lpstr>
      <vt:lpstr>Introduction</vt:lpstr>
      <vt:lpstr>Introduction</vt:lpstr>
      <vt:lpstr>Introduction</vt:lpstr>
      <vt:lpstr>Shear on the Horizontal Face of a Beam</vt:lpstr>
      <vt:lpstr>Shear on the Horizontal Face of a Beam</vt:lpstr>
      <vt:lpstr>Shear on the Horizontal Face of a Beam</vt:lpstr>
      <vt:lpstr>Shearing Stress in a Beam</vt:lpstr>
      <vt:lpstr>Shearing Stresses in Common Beams</vt:lpstr>
      <vt:lpstr>Shearing Stresses in Common Beams</vt:lpstr>
      <vt:lpstr>Example 1</vt:lpstr>
      <vt:lpstr>Example 1</vt:lpstr>
      <vt:lpstr>Example 2</vt:lpstr>
      <vt:lpstr>Example 2</vt:lpstr>
      <vt:lpstr>Example 3</vt:lpstr>
      <vt:lpstr>Example 3</vt:lpstr>
      <vt:lpstr>Example 4</vt:lpstr>
      <vt:lpstr>Example 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userr</cp:lastModifiedBy>
  <cp:revision>559</cp:revision>
  <dcterms:created xsi:type="dcterms:W3CDTF">2008-11-28T15:58:11Z</dcterms:created>
  <dcterms:modified xsi:type="dcterms:W3CDTF">2018-01-19T08:56:24Z</dcterms:modified>
</cp:coreProperties>
</file>